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5" r:id="rId3"/>
    <p:sldMasterId id="2147483697" r:id="rId4"/>
    <p:sldMasterId id="2147483709" r:id="rId5"/>
    <p:sldMasterId id="2147483721" r:id="rId6"/>
    <p:sldMasterId id="2147483733" r:id="rId7"/>
    <p:sldMasterId id="2147483745" r:id="rId8"/>
    <p:sldMasterId id="2147483757" r:id="rId9"/>
  </p:sldMasterIdLst>
  <p:notesMasterIdLst>
    <p:notesMasterId r:id="rId136"/>
  </p:notesMasterIdLst>
  <p:sldIdLst>
    <p:sldId id="257" r:id="rId10"/>
    <p:sldId id="330" r:id="rId11"/>
    <p:sldId id="331" r:id="rId12"/>
    <p:sldId id="340" r:id="rId13"/>
    <p:sldId id="333" r:id="rId14"/>
    <p:sldId id="341" r:id="rId15"/>
    <p:sldId id="349" r:id="rId16"/>
    <p:sldId id="355" r:id="rId17"/>
    <p:sldId id="356" r:id="rId18"/>
    <p:sldId id="360" r:id="rId19"/>
    <p:sldId id="363" r:id="rId20"/>
    <p:sldId id="364" r:id="rId21"/>
    <p:sldId id="365" r:id="rId22"/>
    <p:sldId id="357" r:id="rId23"/>
    <p:sldId id="366" r:id="rId24"/>
    <p:sldId id="367" r:id="rId25"/>
    <p:sldId id="358" r:id="rId26"/>
    <p:sldId id="359" r:id="rId27"/>
    <p:sldId id="334" r:id="rId28"/>
    <p:sldId id="368" r:id="rId29"/>
    <p:sldId id="335" r:id="rId30"/>
    <p:sldId id="387" r:id="rId31"/>
    <p:sldId id="391" r:id="rId32"/>
    <p:sldId id="392" r:id="rId33"/>
    <p:sldId id="393" r:id="rId34"/>
    <p:sldId id="394" r:id="rId35"/>
    <p:sldId id="388" r:id="rId36"/>
    <p:sldId id="395" r:id="rId37"/>
    <p:sldId id="396" r:id="rId38"/>
    <p:sldId id="397" r:id="rId39"/>
    <p:sldId id="405" r:id="rId40"/>
    <p:sldId id="398" r:id="rId41"/>
    <p:sldId id="399" r:id="rId42"/>
    <p:sldId id="400" r:id="rId43"/>
    <p:sldId id="406" r:id="rId44"/>
    <p:sldId id="407" r:id="rId45"/>
    <p:sldId id="369" r:id="rId46"/>
    <p:sldId id="414" r:id="rId47"/>
    <p:sldId id="336" r:id="rId48"/>
    <p:sldId id="415" r:id="rId49"/>
    <p:sldId id="416" r:id="rId50"/>
    <p:sldId id="417" r:id="rId51"/>
    <p:sldId id="419" r:id="rId52"/>
    <p:sldId id="420" r:id="rId53"/>
    <p:sldId id="421" r:id="rId54"/>
    <p:sldId id="422" r:id="rId55"/>
    <p:sldId id="408" r:id="rId56"/>
    <p:sldId id="409" r:id="rId57"/>
    <p:sldId id="410" r:id="rId58"/>
    <p:sldId id="370" r:id="rId59"/>
    <p:sldId id="423" r:id="rId60"/>
    <p:sldId id="427" r:id="rId61"/>
    <p:sldId id="428" r:id="rId62"/>
    <p:sldId id="424" r:id="rId63"/>
    <p:sldId id="429" r:id="rId64"/>
    <p:sldId id="430" r:id="rId65"/>
    <p:sldId id="431" r:id="rId66"/>
    <p:sldId id="432" r:id="rId67"/>
    <p:sldId id="433" r:id="rId68"/>
    <p:sldId id="434" r:id="rId69"/>
    <p:sldId id="337" r:id="rId70"/>
    <p:sldId id="440" r:id="rId71"/>
    <p:sldId id="441" r:id="rId72"/>
    <p:sldId id="443" r:id="rId73"/>
    <p:sldId id="435" r:id="rId74"/>
    <p:sldId id="436" r:id="rId75"/>
    <p:sldId id="444" r:id="rId76"/>
    <p:sldId id="437" r:id="rId77"/>
    <p:sldId id="438" r:id="rId78"/>
    <p:sldId id="445" r:id="rId79"/>
    <p:sldId id="439" r:id="rId80"/>
    <p:sldId id="371" r:id="rId81"/>
    <p:sldId id="449" r:id="rId82"/>
    <p:sldId id="450" r:id="rId83"/>
    <p:sldId id="452" r:id="rId84"/>
    <p:sldId id="453" r:id="rId85"/>
    <p:sldId id="454" r:id="rId86"/>
    <p:sldId id="455" r:id="rId87"/>
    <p:sldId id="457" r:id="rId88"/>
    <p:sldId id="458" r:id="rId89"/>
    <p:sldId id="459" r:id="rId90"/>
    <p:sldId id="460" r:id="rId91"/>
    <p:sldId id="461" r:id="rId92"/>
    <p:sldId id="462" r:id="rId93"/>
    <p:sldId id="463" r:id="rId94"/>
    <p:sldId id="464" r:id="rId95"/>
    <p:sldId id="465" r:id="rId96"/>
    <p:sldId id="466" r:id="rId97"/>
    <p:sldId id="467" r:id="rId98"/>
    <p:sldId id="468" r:id="rId99"/>
    <p:sldId id="469" r:id="rId100"/>
    <p:sldId id="470" r:id="rId101"/>
    <p:sldId id="471" r:id="rId102"/>
    <p:sldId id="472" r:id="rId103"/>
    <p:sldId id="473" r:id="rId104"/>
    <p:sldId id="474" r:id="rId105"/>
    <p:sldId id="475" r:id="rId106"/>
    <p:sldId id="373" r:id="rId107"/>
    <p:sldId id="374" r:id="rId108"/>
    <p:sldId id="479" r:id="rId109"/>
    <p:sldId id="480" r:id="rId110"/>
    <p:sldId id="478" r:id="rId111"/>
    <p:sldId id="476" r:id="rId112"/>
    <p:sldId id="481" r:id="rId113"/>
    <p:sldId id="485" r:id="rId114"/>
    <p:sldId id="486" r:id="rId115"/>
    <p:sldId id="482" r:id="rId116"/>
    <p:sldId id="487" r:id="rId117"/>
    <p:sldId id="488" r:id="rId118"/>
    <p:sldId id="491" r:id="rId119"/>
    <p:sldId id="492" r:id="rId120"/>
    <p:sldId id="493" r:id="rId121"/>
    <p:sldId id="494" r:id="rId122"/>
    <p:sldId id="495" r:id="rId123"/>
    <p:sldId id="496" r:id="rId124"/>
    <p:sldId id="489" r:id="rId125"/>
    <p:sldId id="483" r:id="rId126"/>
    <p:sldId id="502" r:id="rId127"/>
    <p:sldId id="503" r:id="rId128"/>
    <p:sldId id="497" r:id="rId129"/>
    <p:sldId id="504" r:id="rId130"/>
    <p:sldId id="507" r:id="rId131"/>
    <p:sldId id="508" r:id="rId132"/>
    <p:sldId id="385" r:id="rId133"/>
    <p:sldId id="386" r:id="rId134"/>
    <p:sldId id="375" r:id="rId1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88" autoAdjust="0"/>
    <p:restoredTop sz="32047" autoAdjust="0"/>
  </p:normalViewPr>
  <p:slideViewPr>
    <p:cSldViewPr>
      <p:cViewPr varScale="1">
        <p:scale>
          <a:sx n="114" d="100"/>
          <a:sy n="114" d="100"/>
        </p:scale>
        <p:origin x="-159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viewProps" Target="viewProps.xml"/><Relationship Id="rId16" Type="http://schemas.openxmlformats.org/officeDocument/2006/relationships/slide" Target="slides/slide7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28" Type="http://schemas.openxmlformats.org/officeDocument/2006/relationships/slide" Target="slides/slide11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134" Type="http://schemas.openxmlformats.org/officeDocument/2006/relationships/slide" Target="slides/slide125.xml"/><Relationship Id="rId139" Type="http://schemas.openxmlformats.org/officeDocument/2006/relationships/theme" Target="theme/theme1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slide" Target="slides/slide115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presProps" Target="presProps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CA6554-B4CE-4043-B45E-BEA7CB4E4B9B}" type="doc">
      <dgm:prSet loTypeId="urn:microsoft.com/office/officeart/2005/8/layout/vProcess5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1B292FE-3EEB-4200-9AB9-7BD6436D8725}">
      <dgm:prSet phldrT="[文本]"/>
      <dgm:spPr/>
      <dgm:t>
        <a:bodyPr/>
        <a:lstStyle/>
        <a:p>
          <a:r>
            <a:rPr lang="en-US" altLang="zh-CN" dirty="0" smtClean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Department of Computer Science and Technology</a:t>
          </a:r>
          <a:endParaRPr lang="zh-CN" altLang="en-US" dirty="0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4778CAF8-33D3-4758-AACD-F8EAAAB3E3C3}" type="parTrans" cxnId="{9C2F6AB9-4818-4B1F-84A7-9E8ECE485BD6}">
      <dgm:prSet/>
      <dgm:spPr/>
      <dgm:t>
        <a:bodyPr/>
        <a:lstStyle/>
        <a:p>
          <a:endParaRPr lang="zh-CN" altLang="en-US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EDC28A07-C2F4-458A-A9A6-B1FC5E2E1AB3}" type="sibTrans" cxnId="{9C2F6AB9-4818-4B1F-84A7-9E8ECE485BD6}">
      <dgm:prSet/>
      <dgm:spPr/>
      <dgm:t>
        <a:bodyPr/>
        <a:lstStyle/>
        <a:p>
          <a:endParaRPr lang="zh-CN" altLang="en-US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C597A080-72C7-4D31-A37A-372F991B3B90}">
      <dgm:prSet phldrT="[文本]"/>
      <dgm:spPr/>
      <dgm:t>
        <a:bodyPr/>
        <a:lstStyle/>
        <a:p>
          <a:r>
            <a:rPr lang="en-US" b="0" i="0" dirty="0" smtClean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Institute of HCI and Media Integration</a:t>
          </a:r>
          <a:endParaRPr lang="zh-CN" altLang="en-US" dirty="0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B8BB9BB5-E12F-4D40-98DF-3169287B0A0E}" type="parTrans" cxnId="{98C8B279-CC4F-4153-A325-4B4F1310E2CE}">
      <dgm:prSet/>
      <dgm:spPr/>
      <dgm:t>
        <a:bodyPr/>
        <a:lstStyle/>
        <a:p>
          <a:endParaRPr lang="zh-CN" altLang="en-US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878050F9-4DBE-40B3-B7B7-5939F06E58CC}" type="sibTrans" cxnId="{98C8B279-CC4F-4153-A325-4B4F1310E2CE}">
      <dgm:prSet/>
      <dgm:spPr/>
      <dgm:t>
        <a:bodyPr/>
        <a:lstStyle/>
        <a:p>
          <a:endParaRPr lang="zh-CN" altLang="en-US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8813B5D7-09F5-42CE-B031-7D9DEFC57162}">
      <dgm:prSet phldrT="[文本]"/>
      <dgm:spPr/>
      <dgm:t>
        <a:bodyPr/>
        <a:lstStyle/>
        <a:p>
          <a:r>
            <a:rPr lang="en-US" b="0" i="0" dirty="0" smtClean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Lab of Multimedia and Networking</a:t>
          </a:r>
          <a:endParaRPr lang="zh-CN" altLang="en-US" dirty="0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611C5C15-EA1E-4B99-A690-9DBAB80AFD4E}" type="parTrans" cxnId="{4036A405-1ABC-4B23-86A5-9D2B3EA370DF}">
      <dgm:prSet/>
      <dgm:spPr/>
      <dgm:t>
        <a:bodyPr/>
        <a:lstStyle/>
        <a:p>
          <a:endParaRPr lang="zh-CN" altLang="en-US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3D02230C-8736-4079-B309-40DA1911903B}" type="sibTrans" cxnId="{4036A405-1ABC-4B23-86A5-9D2B3EA370DF}">
      <dgm:prSet/>
      <dgm:spPr/>
      <dgm:t>
        <a:bodyPr/>
        <a:lstStyle/>
        <a:p>
          <a:endParaRPr lang="zh-CN" altLang="en-US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EF2DA7F0-9CED-4FFC-8080-D8A320C88E00}">
      <dgm:prSet/>
      <dgm:spPr/>
      <dgm:t>
        <a:bodyPr/>
        <a:lstStyle/>
        <a:p>
          <a:r>
            <a:rPr lang="en-US" altLang="zh-CN" dirty="0" smtClean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Social Media Lab</a:t>
          </a:r>
          <a:endParaRPr lang="zh-CN" altLang="en-US" dirty="0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244B09EE-C3F6-4EDB-8242-CB49F3A66BDF}" type="parTrans" cxnId="{B37AA125-C67D-4733-AC34-84071C579B84}">
      <dgm:prSet/>
      <dgm:spPr/>
      <dgm:t>
        <a:bodyPr/>
        <a:lstStyle/>
        <a:p>
          <a:endParaRPr lang="zh-CN" altLang="en-US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3744A560-CF1B-42E9-9E2F-421176693087}" type="sibTrans" cxnId="{B37AA125-C67D-4733-AC34-84071C579B84}">
      <dgm:prSet/>
      <dgm:spPr/>
      <dgm:t>
        <a:bodyPr/>
        <a:lstStyle/>
        <a:p>
          <a:endParaRPr lang="zh-CN" altLang="en-US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gm:t>
    </dgm:pt>
    <dgm:pt modelId="{CF29C2B5-B1CD-4EE1-B15F-B536AFEF2F32}" type="pres">
      <dgm:prSet presAssocID="{73CA6554-B4CE-4043-B45E-BEA7CB4E4B9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CF17D7B-047B-4815-96A0-C8BBE00A261C}" type="pres">
      <dgm:prSet presAssocID="{73CA6554-B4CE-4043-B45E-BEA7CB4E4B9B}" presName="dummyMaxCanvas" presStyleCnt="0">
        <dgm:presLayoutVars/>
      </dgm:prSet>
      <dgm:spPr/>
    </dgm:pt>
    <dgm:pt modelId="{628C01CF-99DF-4359-8DA4-FAC735659D7A}" type="pres">
      <dgm:prSet presAssocID="{73CA6554-B4CE-4043-B45E-BEA7CB4E4B9B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7702DE-6BAF-4487-B088-2DDE746F1054}" type="pres">
      <dgm:prSet presAssocID="{73CA6554-B4CE-4043-B45E-BEA7CB4E4B9B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BFB212-039F-4D64-BE8A-B57F25996880}" type="pres">
      <dgm:prSet presAssocID="{73CA6554-B4CE-4043-B45E-BEA7CB4E4B9B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35CA24-906D-4DBB-B1D1-B60FC599291C}" type="pres">
      <dgm:prSet presAssocID="{73CA6554-B4CE-4043-B45E-BEA7CB4E4B9B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A60C84-42E2-45C2-9FCD-C478A84D9694}" type="pres">
      <dgm:prSet presAssocID="{73CA6554-B4CE-4043-B45E-BEA7CB4E4B9B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FE83D93-53C8-4503-95AE-C4E6B7FF3254}" type="pres">
      <dgm:prSet presAssocID="{73CA6554-B4CE-4043-B45E-BEA7CB4E4B9B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82A79C-007C-4EB9-8ED2-7CF383999C49}" type="pres">
      <dgm:prSet presAssocID="{73CA6554-B4CE-4043-B45E-BEA7CB4E4B9B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9115D6-BA18-4D8D-931F-749897CFA82F}" type="pres">
      <dgm:prSet presAssocID="{73CA6554-B4CE-4043-B45E-BEA7CB4E4B9B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579E7E-0D4F-478F-997B-4259F21454EA}" type="pres">
      <dgm:prSet presAssocID="{73CA6554-B4CE-4043-B45E-BEA7CB4E4B9B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844F6A-9FB8-4CAA-8D19-1EA0F8C14CA1}" type="pres">
      <dgm:prSet presAssocID="{73CA6554-B4CE-4043-B45E-BEA7CB4E4B9B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EED33C-68FA-4F6D-AD67-7894CF994333}" type="pres">
      <dgm:prSet presAssocID="{73CA6554-B4CE-4043-B45E-BEA7CB4E4B9B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092657E-1864-49AE-9CBB-DF8E1CD4A70A}" type="presOf" srcId="{3D02230C-8736-4079-B309-40DA1911903B}" destId="{6F82A79C-007C-4EB9-8ED2-7CF383999C49}" srcOrd="0" destOrd="0" presId="urn:microsoft.com/office/officeart/2005/8/layout/vProcess5"/>
    <dgm:cxn modelId="{3A27ADE1-5C65-4038-B6DD-0555A30AE85E}" type="presOf" srcId="{73CA6554-B4CE-4043-B45E-BEA7CB4E4B9B}" destId="{CF29C2B5-B1CD-4EE1-B15F-B536AFEF2F32}" srcOrd="0" destOrd="0" presId="urn:microsoft.com/office/officeart/2005/8/layout/vProcess5"/>
    <dgm:cxn modelId="{47CBAC15-1513-4FDA-BE91-D6F7F257BDA4}" type="presOf" srcId="{8813B5D7-09F5-42CE-B031-7D9DEFC57162}" destId="{F8844F6A-9FB8-4CAA-8D19-1EA0F8C14CA1}" srcOrd="1" destOrd="0" presId="urn:microsoft.com/office/officeart/2005/8/layout/vProcess5"/>
    <dgm:cxn modelId="{5595B5F6-0225-4683-B03D-5A952DD7D43F}" type="presOf" srcId="{71B292FE-3EEB-4200-9AB9-7BD6436D8725}" destId="{F59115D6-BA18-4D8D-931F-749897CFA82F}" srcOrd="1" destOrd="0" presId="urn:microsoft.com/office/officeart/2005/8/layout/vProcess5"/>
    <dgm:cxn modelId="{149F958A-05AF-4965-B4B2-15EE6D828F83}" type="presOf" srcId="{8813B5D7-09F5-42CE-B031-7D9DEFC57162}" destId="{5BBFB212-039F-4D64-BE8A-B57F25996880}" srcOrd="0" destOrd="0" presId="urn:microsoft.com/office/officeart/2005/8/layout/vProcess5"/>
    <dgm:cxn modelId="{B37AA125-C67D-4733-AC34-84071C579B84}" srcId="{73CA6554-B4CE-4043-B45E-BEA7CB4E4B9B}" destId="{EF2DA7F0-9CED-4FFC-8080-D8A320C88E00}" srcOrd="3" destOrd="0" parTransId="{244B09EE-C3F6-4EDB-8242-CB49F3A66BDF}" sibTransId="{3744A560-CF1B-42E9-9E2F-421176693087}"/>
    <dgm:cxn modelId="{A03D6B6C-4543-4AEA-A85F-A912C1007F8B}" type="presOf" srcId="{C597A080-72C7-4D31-A37A-372F991B3B90}" destId="{A67702DE-6BAF-4487-B088-2DDE746F1054}" srcOrd="0" destOrd="0" presId="urn:microsoft.com/office/officeart/2005/8/layout/vProcess5"/>
    <dgm:cxn modelId="{518AF631-598A-4E92-89F3-27DBCBC1E4C2}" type="presOf" srcId="{C597A080-72C7-4D31-A37A-372F991B3B90}" destId="{E9579E7E-0D4F-478F-997B-4259F21454EA}" srcOrd="1" destOrd="0" presId="urn:microsoft.com/office/officeart/2005/8/layout/vProcess5"/>
    <dgm:cxn modelId="{75F5C16B-297E-4660-A2B5-BC7A3AE9DA7C}" type="presOf" srcId="{EF2DA7F0-9CED-4FFC-8080-D8A320C88E00}" destId="{5CEED33C-68FA-4F6D-AD67-7894CF994333}" srcOrd="1" destOrd="0" presId="urn:microsoft.com/office/officeart/2005/8/layout/vProcess5"/>
    <dgm:cxn modelId="{4036A405-1ABC-4B23-86A5-9D2B3EA370DF}" srcId="{73CA6554-B4CE-4043-B45E-BEA7CB4E4B9B}" destId="{8813B5D7-09F5-42CE-B031-7D9DEFC57162}" srcOrd="2" destOrd="0" parTransId="{611C5C15-EA1E-4B99-A690-9DBAB80AFD4E}" sibTransId="{3D02230C-8736-4079-B309-40DA1911903B}"/>
    <dgm:cxn modelId="{9C2F6AB9-4818-4B1F-84A7-9E8ECE485BD6}" srcId="{73CA6554-B4CE-4043-B45E-BEA7CB4E4B9B}" destId="{71B292FE-3EEB-4200-9AB9-7BD6436D8725}" srcOrd="0" destOrd="0" parTransId="{4778CAF8-33D3-4758-AACD-F8EAAAB3E3C3}" sibTransId="{EDC28A07-C2F4-458A-A9A6-B1FC5E2E1AB3}"/>
    <dgm:cxn modelId="{C42705FC-E97A-4217-B66D-453BB3C900BE}" type="presOf" srcId="{EF2DA7F0-9CED-4FFC-8080-D8A320C88E00}" destId="{F235CA24-906D-4DBB-B1D1-B60FC599291C}" srcOrd="0" destOrd="0" presId="urn:microsoft.com/office/officeart/2005/8/layout/vProcess5"/>
    <dgm:cxn modelId="{94E6BA71-A4F6-4592-A818-8264A4713D9C}" type="presOf" srcId="{71B292FE-3EEB-4200-9AB9-7BD6436D8725}" destId="{628C01CF-99DF-4359-8DA4-FAC735659D7A}" srcOrd="0" destOrd="0" presId="urn:microsoft.com/office/officeart/2005/8/layout/vProcess5"/>
    <dgm:cxn modelId="{709F3BF3-9781-4378-AC2C-F6F2A03BB4DC}" type="presOf" srcId="{EDC28A07-C2F4-458A-A9A6-B1FC5E2E1AB3}" destId="{1EA60C84-42E2-45C2-9FCD-C478A84D9694}" srcOrd="0" destOrd="0" presId="urn:microsoft.com/office/officeart/2005/8/layout/vProcess5"/>
    <dgm:cxn modelId="{98C8B279-CC4F-4153-A325-4B4F1310E2CE}" srcId="{73CA6554-B4CE-4043-B45E-BEA7CB4E4B9B}" destId="{C597A080-72C7-4D31-A37A-372F991B3B90}" srcOrd="1" destOrd="0" parTransId="{B8BB9BB5-E12F-4D40-98DF-3169287B0A0E}" sibTransId="{878050F9-4DBE-40B3-B7B7-5939F06E58CC}"/>
    <dgm:cxn modelId="{2012C53B-DFB6-4F37-BFEC-83DE9F9C874D}" type="presOf" srcId="{878050F9-4DBE-40B3-B7B7-5939F06E58CC}" destId="{8FE83D93-53C8-4503-95AE-C4E6B7FF3254}" srcOrd="0" destOrd="0" presId="urn:microsoft.com/office/officeart/2005/8/layout/vProcess5"/>
    <dgm:cxn modelId="{4AADE9D5-10DB-45D7-90D6-26BD484038D7}" type="presParOf" srcId="{CF29C2B5-B1CD-4EE1-B15F-B536AFEF2F32}" destId="{1CF17D7B-047B-4815-96A0-C8BBE00A261C}" srcOrd="0" destOrd="0" presId="urn:microsoft.com/office/officeart/2005/8/layout/vProcess5"/>
    <dgm:cxn modelId="{D6B448BC-3E72-485C-BFB2-F81E70F8A483}" type="presParOf" srcId="{CF29C2B5-B1CD-4EE1-B15F-B536AFEF2F32}" destId="{628C01CF-99DF-4359-8DA4-FAC735659D7A}" srcOrd="1" destOrd="0" presId="urn:microsoft.com/office/officeart/2005/8/layout/vProcess5"/>
    <dgm:cxn modelId="{2F777F0B-49B3-48F3-9EF5-BA2C7C593BE8}" type="presParOf" srcId="{CF29C2B5-B1CD-4EE1-B15F-B536AFEF2F32}" destId="{A67702DE-6BAF-4487-B088-2DDE746F1054}" srcOrd="2" destOrd="0" presId="urn:microsoft.com/office/officeart/2005/8/layout/vProcess5"/>
    <dgm:cxn modelId="{8D8589AC-1801-437B-B302-B78B73EBCBF8}" type="presParOf" srcId="{CF29C2B5-B1CD-4EE1-B15F-B536AFEF2F32}" destId="{5BBFB212-039F-4D64-BE8A-B57F25996880}" srcOrd="3" destOrd="0" presId="urn:microsoft.com/office/officeart/2005/8/layout/vProcess5"/>
    <dgm:cxn modelId="{663DA419-727A-4A06-AE50-14601D89A893}" type="presParOf" srcId="{CF29C2B5-B1CD-4EE1-B15F-B536AFEF2F32}" destId="{F235CA24-906D-4DBB-B1D1-B60FC599291C}" srcOrd="4" destOrd="0" presId="urn:microsoft.com/office/officeart/2005/8/layout/vProcess5"/>
    <dgm:cxn modelId="{7C0F57F2-972C-469D-8640-1BABD322CF76}" type="presParOf" srcId="{CF29C2B5-B1CD-4EE1-B15F-B536AFEF2F32}" destId="{1EA60C84-42E2-45C2-9FCD-C478A84D9694}" srcOrd="5" destOrd="0" presId="urn:microsoft.com/office/officeart/2005/8/layout/vProcess5"/>
    <dgm:cxn modelId="{A5722735-04BE-4805-A1E9-9250762E1F06}" type="presParOf" srcId="{CF29C2B5-B1CD-4EE1-B15F-B536AFEF2F32}" destId="{8FE83D93-53C8-4503-95AE-C4E6B7FF3254}" srcOrd="6" destOrd="0" presId="urn:microsoft.com/office/officeart/2005/8/layout/vProcess5"/>
    <dgm:cxn modelId="{9C3597B2-57E6-476E-A595-00BF8AB10ABD}" type="presParOf" srcId="{CF29C2B5-B1CD-4EE1-B15F-B536AFEF2F32}" destId="{6F82A79C-007C-4EB9-8ED2-7CF383999C49}" srcOrd="7" destOrd="0" presId="urn:microsoft.com/office/officeart/2005/8/layout/vProcess5"/>
    <dgm:cxn modelId="{4ABEE06C-02C9-46B5-B2FE-1133459E0D60}" type="presParOf" srcId="{CF29C2B5-B1CD-4EE1-B15F-B536AFEF2F32}" destId="{F59115D6-BA18-4D8D-931F-749897CFA82F}" srcOrd="8" destOrd="0" presId="urn:microsoft.com/office/officeart/2005/8/layout/vProcess5"/>
    <dgm:cxn modelId="{27F30295-F8FA-4653-85F3-BEF2C91D9694}" type="presParOf" srcId="{CF29C2B5-B1CD-4EE1-B15F-B536AFEF2F32}" destId="{E9579E7E-0D4F-478F-997B-4259F21454EA}" srcOrd="9" destOrd="0" presId="urn:microsoft.com/office/officeart/2005/8/layout/vProcess5"/>
    <dgm:cxn modelId="{B7CD5DAA-97E1-402A-9D29-69F82B928354}" type="presParOf" srcId="{CF29C2B5-B1CD-4EE1-B15F-B536AFEF2F32}" destId="{F8844F6A-9FB8-4CAA-8D19-1EA0F8C14CA1}" srcOrd="10" destOrd="0" presId="urn:microsoft.com/office/officeart/2005/8/layout/vProcess5"/>
    <dgm:cxn modelId="{F6213A72-5A35-43DC-91A0-1E17722EA4F3}" type="presParOf" srcId="{CF29C2B5-B1CD-4EE1-B15F-B536AFEF2F32}" destId="{5CEED33C-68FA-4F6D-AD67-7894CF99433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418C2C-874D-4758-A988-2A07264BE3CB}" type="doc">
      <dgm:prSet loTypeId="urn:microsoft.com/office/officeart/2005/8/layout/hierarchy3" loCatId="hierarchy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8DC5475-0EC6-4D76-82F3-81A5CC596557}">
      <dgm:prSet phldrT="[文本]"/>
      <dgm:spPr/>
      <dgm:t>
        <a:bodyPr/>
        <a:lstStyle/>
        <a:p>
          <a:r>
            <a:rPr lang="en-US" altLang="zh-CN" dirty="0" smtClean="0">
              <a:solidFill>
                <a:srgbClr val="7030A0"/>
              </a:solidFill>
            </a:rPr>
            <a:t>Social Network (DM)</a:t>
          </a:r>
          <a:endParaRPr lang="zh-CN" altLang="en-US" dirty="0">
            <a:solidFill>
              <a:srgbClr val="7030A0"/>
            </a:solidFill>
          </a:endParaRPr>
        </a:p>
      </dgm:t>
    </dgm:pt>
    <dgm:pt modelId="{EFCAEE97-C187-43B3-B8DD-69B5434B6498}" type="parTrans" cxnId="{983A07E4-FB77-4A8B-A26A-5D3E2D2C7722}">
      <dgm:prSet/>
      <dgm:spPr/>
      <dgm:t>
        <a:bodyPr/>
        <a:lstStyle/>
        <a:p>
          <a:endParaRPr lang="zh-CN" altLang="en-US"/>
        </a:p>
      </dgm:t>
    </dgm:pt>
    <dgm:pt modelId="{4690CE54-BF73-4287-8067-7D58AA248697}" type="sibTrans" cxnId="{983A07E4-FB77-4A8B-A26A-5D3E2D2C7722}">
      <dgm:prSet/>
      <dgm:spPr/>
      <dgm:t>
        <a:bodyPr/>
        <a:lstStyle/>
        <a:p>
          <a:endParaRPr lang="zh-CN" altLang="en-US"/>
        </a:p>
      </dgm:t>
    </dgm:pt>
    <dgm:pt modelId="{C10727FE-6095-41F8-ABAE-C28F21746953}">
      <dgm:prSet phldrT="[文本]"/>
      <dgm:spPr/>
      <dgm:t>
        <a:bodyPr/>
        <a:lstStyle/>
        <a:p>
          <a:r>
            <a:rPr lang="en-US" altLang="zh-CN" dirty="0" smtClean="0"/>
            <a:t>Microscope</a:t>
          </a:r>
        </a:p>
        <a:p>
          <a:r>
            <a:rPr lang="en-US" altLang="zh-CN" dirty="0" smtClean="0"/>
            <a:t>Behavior Analysis</a:t>
          </a:r>
        </a:p>
      </dgm:t>
    </dgm:pt>
    <dgm:pt modelId="{205115B8-80C5-430A-8B81-7ED39712D2AF}" type="parTrans" cxnId="{28F93324-3602-4B92-B614-C057FFB9F22B}">
      <dgm:prSet/>
      <dgm:spPr/>
      <dgm:t>
        <a:bodyPr/>
        <a:lstStyle/>
        <a:p>
          <a:endParaRPr lang="zh-CN" altLang="en-US"/>
        </a:p>
      </dgm:t>
    </dgm:pt>
    <dgm:pt modelId="{05AB9CBF-42E0-4BC6-B189-EC8537A66569}" type="sibTrans" cxnId="{28F93324-3602-4B92-B614-C057FFB9F22B}">
      <dgm:prSet/>
      <dgm:spPr/>
      <dgm:t>
        <a:bodyPr/>
        <a:lstStyle/>
        <a:p>
          <a:endParaRPr lang="zh-CN" altLang="en-US"/>
        </a:p>
      </dgm:t>
    </dgm:pt>
    <dgm:pt modelId="{2B39B869-4D0F-4A11-B18E-89A210432D6D}">
      <dgm:prSet phldrT="[文本]"/>
      <dgm:spPr/>
      <dgm:t>
        <a:bodyPr/>
        <a:lstStyle/>
        <a:p>
          <a:r>
            <a:rPr lang="en-US" altLang="zh-CN" dirty="0" err="1" smtClean="0"/>
            <a:t>Macroscope</a:t>
          </a:r>
          <a:endParaRPr lang="en-US" altLang="zh-CN" dirty="0" smtClean="0"/>
        </a:p>
        <a:p>
          <a:r>
            <a:rPr lang="en-US" altLang="zh-CN" dirty="0" smtClean="0"/>
            <a:t>Information Diffusion</a:t>
          </a:r>
          <a:endParaRPr lang="zh-CN" altLang="en-US" dirty="0"/>
        </a:p>
      </dgm:t>
    </dgm:pt>
    <dgm:pt modelId="{FFC986AA-F41C-4700-980D-A6BBCD59D4A1}" type="parTrans" cxnId="{07D646E1-E79E-4C52-9BE5-B6D72ACBAAAD}">
      <dgm:prSet/>
      <dgm:spPr/>
      <dgm:t>
        <a:bodyPr/>
        <a:lstStyle/>
        <a:p>
          <a:endParaRPr lang="zh-CN" altLang="en-US"/>
        </a:p>
      </dgm:t>
    </dgm:pt>
    <dgm:pt modelId="{61A05D68-133E-45CD-867B-945E1196A8A2}" type="sibTrans" cxnId="{07D646E1-E79E-4C52-9BE5-B6D72ACBAAAD}">
      <dgm:prSet/>
      <dgm:spPr/>
      <dgm:t>
        <a:bodyPr/>
        <a:lstStyle/>
        <a:p>
          <a:endParaRPr lang="zh-CN" altLang="en-US"/>
        </a:p>
      </dgm:t>
    </dgm:pt>
    <dgm:pt modelId="{6EB0FB99-9066-4936-9EF8-49FABBFAE0A1}">
      <dgm:prSet phldrT="[文本]"/>
      <dgm:spPr/>
      <dgm:t>
        <a:bodyPr/>
        <a:lstStyle/>
        <a:p>
          <a:r>
            <a:rPr lang="en-US" altLang="zh-CN" dirty="0" smtClean="0">
              <a:solidFill>
                <a:srgbClr val="7030A0"/>
              </a:solidFill>
            </a:rPr>
            <a:t>Multimedia</a:t>
          </a:r>
          <a:endParaRPr lang="zh-CN" altLang="en-US" dirty="0">
            <a:solidFill>
              <a:srgbClr val="7030A0"/>
            </a:solidFill>
          </a:endParaRPr>
        </a:p>
      </dgm:t>
    </dgm:pt>
    <dgm:pt modelId="{5B3C2942-7003-46A0-B770-2DFDDC3F1713}" type="parTrans" cxnId="{FD44B579-62AF-454E-A4CE-B55261038697}">
      <dgm:prSet/>
      <dgm:spPr/>
      <dgm:t>
        <a:bodyPr/>
        <a:lstStyle/>
        <a:p>
          <a:endParaRPr lang="zh-CN" altLang="en-US"/>
        </a:p>
      </dgm:t>
    </dgm:pt>
    <dgm:pt modelId="{42321C6C-D5F8-4BBA-8122-3EDCFFF1B276}" type="sibTrans" cxnId="{FD44B579-62AF-454E-A4CE-B55261038697}">
      <dgm:prSet/>
      <dgm:spPr/>
      <dgm:t>
        <a:bodyPr/>
        <a:lstStyle/>
        <a:p>
          <a:endParaRPr lang="zh-CN" altLang="en-US"/>
        </a:p>
      </dgm:t>
    </dgm:pt>
    <dgm:pt modelId="{222EAA13-AB57-4F65-8AE9-05C485F17F33}">
      <dgm:prSet phldrT="[文本]"/>
      <dgm:spPr/>
      <dgm:t>
        <a:bodyPr/>
        <a:lstStyle/>
        <a:p>
          <a:r>
            <a:rPr lang="en-US" altLang="zh-CN" dirty="0" smtClean="0"/>
            <a:t>Media and Human</a:t>
          </a:r>
          <a:endParaRPr lang="zh-CN" altLang="en-US" dirty="0"/>
        </a:p>
      </dgm:t>
    </dgm:pt>
    <dgm:pt modelId="{CA40CCB2-6BC2-497C-AF7A-A4A074AA06B5}" type="parTrans" cxnId="{A03D1F35-24D8-4E93-B09A-D65C110FDC07}">
      <dgm:prSet/>
      <dgm:spPr/>
      <dgm:t>
        <a:bodyPr/>
        <a:lstStyle/>
        <a:p>
          <a:endParaRPr lang="zh-CN" altLang="en-US"/>
        </a:p>
      </dgm:t>
    </dgm:pt>
    <dgm:pt modelId="{EEE9EE54-74EA-42B1-B53F-728DD8CCCCCE}" type="sibTrans" cxnId="{A03D1F35-24D8-4E93-B09A-D65C110FDC07}">
      <dgm:prSet/>
      <dgm:spPr/>
      <dgm:t>
        <a:bodyPr/>
        <a:lstStyle/>
        <a:p>
          <a:endParaRPr lang="zh-CN" altLang="en-US"/>
        </a:p>
      </dgm:t>
    </dgm:pt>
    <dgm:pt modelId="{0E5EDBE8-1AF8-4DE9-AF8A-7F780966F67E}">
      <dgm:prSet phldrT="[文本]"/>
      <dgm:spPr/>
      <dgm:t>
        <a:bodyPr/>
        <a:lstStyle/>
        <a:p>
          <a:r>
            <a:rPr lang="en-US" altLang="zh-CN" dirty="0" smtClean="0"/>
            <a:t>Emotion Detection</a:t>
          </a:r>
        </a:p>
      </dgm:t>
    </dgm:pt>
    <dgm:pt modelId="{ABA06379-D87C-4944-AB23-5EF3E86C2D15}" type="parTrans" cxnId="{B8019C50-B723-4A6C-A449-A4257C132025}">
      <dgm:prSet/>
      <dgm:spPr/>
      <dgm:t>
        <a:bodyPr/>
        <a:lstStyle/>
        <a:p>
          <a:endParaRPr lang="zh-CN" altLang="en-US"/>
        </a:p>
      </dgm:t>
    </dgm:pt>
    <dgm:pt modelId="{1A298E3C-038E-4352-A723-8460B2535C87}" type="sibTrans" cxnId="{B8019C50-B723-4A6C-A449-A4257C132025}">
      <dgm:prSet/>
      <dgm:spPr/>
      <dgm:t>
        <a:bodyPr/>
        <a:lstStyle/>
        <a:p>
          <a:endParaRPr lang="zh-CN" altLang="en-US"/>
        </a:p>
      </dgm:t>
    </dgm:pt>
    <dgm:pt modelId="{BC84CDC0-C5B5-4282-AF64-3941A12A503A}">
      <dgm:prSet phldrT="[文本]"/>
      <dgm:spPr/>
      <dgm:t>
        <a:bodyPr/>
        <a:lstStyle/>
        <a:p>
          <a:r>
            <a:rPr lang="en-US" altLang="zh-CN" smtClean="0"/>
            <a:t>Image </a:t>
          </a:r>
          <a:r>
            <a:rPr lang="en-US" altLang="zh-CN" dirty="0" smtClean="0"/>
            <a:t>Search</a:t>
          </a:r>
          <a:endParaRPr lang="zh-CN" altLang="en-US" dirty="0"/>
        </a:p>
      </dgm:t>
    </dgm:pt>
    <dgm:pt modelId="{D2914BDD-0AAD-48AD-9858-A8FDEB6515BA}" type="parTrans" cxnId="{80075F66-8688-40AF-9199-8D8EA72F553E}">
      <dgm:prSet/>
      <dgm:spPr/>
      <dgm:t>
        <a:bodyPr/>
        <a:lstStyle/>
        <a:p>
          <a:endParaRPr lang="zh-CN" altLang="en-US"/>
        </a:p>
      </dgm:t>
    </dgm:pt>
    <dgm:pt modelId="{7DECB7AB-5465-46D5-B73B-813501A67D6D}" type="sibTrans" cxnId="{80075F66-8688-40AF-9199-8D8EA72F553E}">
      <dgm:prSet/>
      <dgm:spPr/>
      <dgm:t>
        <a:bodyPr/>
        <a:lstStyle/>
        <a:p>
          <a:endParaRPr lang="zh-CN" altLang="en-US"/>
        </a:p>
      </dgm:t>
    </dgm:pt>
    <dgm:pt modelId="{471323BC-7495-4632-8536-8000578EA84F}" type="pres">
      <dgm:prSet presAssocID="{51418C2C-874D-4758-A988-2A07264BE3C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164E3FF-B5A6-43B1-ADE7-5FC5A49914E4}" type="pres">
      <dgm:prSet presAssocID="{18DC5475-0EC6-4D76-82F3-81A5CC596557}" presName="root" presStyleCnt="0"/>
      <dgm:spPr/>
    </dgm:pt>
    <dgm:pt modelId="{820F6A69-4410-4561-83D3-F21927CC3A2B}" type="pres">
      <dgm:prSet presAssocID="{18DC5475-0EC6-4D76-82F3-81A5CC596557}" presName="rootComposite" presStyleCnt="0"/>
      <dgm:spPr/>
    </dgm:pt>
    <dgm:pt modelId="{ECE7E4B1-D665-40DC-AB3B-B90ED689ADB9}" type="pres">
      <dgm:prSet presAssocID="{18DC5475-0EC6-4D76-82F3-81A5CC596557}" presName="rootText" presStyleLbl="node1" presStyleIdx="0" presStyleCnt="2"/>
      <dgm:spPr/>
      <dgm:t>
        <a:bodyPr/>
        <a:lstStyle/>
        <a:p>
          <a:endParaRPr lang="zh-CN" altLang="en-US"/>
        </a:p>
      </dgm:t>
    </dgm:pt>
    <dgm:pt modelId="{906B805E-778C-4083-AFEE-AFEBF6613C41}" type="pres">
      <dgm:prSet presAssocID="{18DC5475-0EC6-4D76-82F3-81A5CC596557}" presName="rootConnector" presStyleLbl="node1" presStyleIdx="0" presStyleCnt="2"/>
      <dgm:spPr/>
      <dgm:t>
        <a:bodyPr/>
        <a:lstStyle/>
        <a:p>
          <a:endParaRPr lang="zh-CN" altLang="en-US"/>
        </a:p>
      </dgm:t>
    </dgm:pt>
    <dgm:pt modelId="{26AE4587-0AF0-4626-B69F-D56FA69D3E06}" type="pres">
      <dgm:prSet presAssocID="{18DC5475-0EC6-4D76-82F3-81A5CC596557}" presName="childShape" presStyleCnt="0"/>
      <dgm:spPr/>
    </dgm:pt>
    <dgm:pt modelId="{1038D708-641B-4662-A92C-CC0712B142F4}" type="pres">
      <dgm:prSet presAssocID="{205115B8-80C5-430A-8B81-7ED39712D2AF}" presName="Name13" presStyleLbl="parChTrans1D2" presStyleIdx="0" presStyleCnt="5"/>
      <dgm:spPr/>
      <dgm:t>
        <a:bodyPr/>
        <a:lstStyle/>
        <a:p>
          <a:endParaRPr lang="zh-CN" altLang="en-US"/>
        </a:p>
      </dgm:t>
    </dgm:pt>
    <dgm:pt modelId="{412ECEBC-1BB5-4EEE-B9C9-E2A48FA290CA}" type="pres">
      <dgm:prSet presAssocID="{C10727FE-6095-41F8-ABAE-C28F21746953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5EB858-486D-47AF-A1B3-7E8E027FFDE6}" type="pres">
      <dgm:prSet presAssocID="{FFC986AA-F41C-4700-980D-A6BBCD59D4A1}" presName="Name13" presStyleLbl="parChTrans1D2" presStyleIdx="1" presStyleCnt="5"/>
      <dgm:spPr/>
      <dgm:t>
        <a:bodyPr/>
        <a:lstStyle/>
        <a:p>
          <a:endParaRPr lang="zh-CN" altLang="en-US"/>
        </a:p>
      </dgm:t>
    </dgm:pt>
    <dgm:pt modelId="{029E80E7-BF42-41CB-93EA-813DACA2EE15}" type="pres">
      <dgm:prSet presAssocID="{2B39B869-4D0F-4A11-B18E-89A210432D6D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6EE06A-51DA-4576-876E-1534A94946D2}" type="pres">
      <dgm:prSet presAssocID="{6EB0FB99-9066-4936-9EF8-49FABBFAE0A1}" presName="root" presStyleCnt="0"/>
      <dgm:spPr/>
    </dgm:pt>
    <dgm:pt modelId="{A6AD2E9E-5FFA-4FF4-A139-979A421C059F}" type="pres">
      <dgm:prSet presAssocID="{6EB0FB99-9066-4936-9EF8-49FABBFAE0A1}" presName="rootComposite" presStyleCnt="0"/>
      <dgm:spPr/>
    </dgm:pt>
    <dgm:pt modelId="{1C83F003-DEAA-4DB7-9C6A-A02D6B85B81C}" type="pres">
      <dgm:prSet presAssocID="{6EB0FB99-9066-4936-9EF8-49FABBFAE0A1}" presName="rootText" presStyleLbl="node1" presStyleIdx="1" presStyleCnt="2"/>
      <dgm:spPr/>
      <dgm:t>
        <a:bodyPr/>
        <a:lstStyle/>
        <a:p>
          <a:endParaRPr lang="zh-CN" altLang="en-US"/>
        </a:p>
      </dgm:t>
    </dgm:pt>
    <dgm:pt modelId="{593B57A5-E8AF-44D3-BF08-1369B569E9B5}" type="pres">
      <dgm:prSet presAssocID="{6EB0FB99-9066-4936-9EF8-49FABBFAE0A1}" presName="rootConnector" presStyleLbl="node1" presStyleIdx="1" presStyleCnt="2"/>
      <dgm:spPr/>
      <dgm:t>
        <a:bodyPr/>
        <a:lstStyle/>
        <a:p>
          <a:endParaRPr lang="zh-CN" altLang="en-US"/>
        </a:p>
      </dgm:t>
    </dgm:pt>
    <dgm:pt modelId="{8580DD14-1181-4E4E-AB37-B48AD7F58791}" type="pres">
      <dgm:prSet presAssocID="{6EB0FB99-9066-4936-9EF8-49FABBFAE0A1}" presName="childShape" presStyleCnt="0"/>
      <dgm:spPr/>
    </dgm:pt>
    <dgm:pt modelId="{4D529E36-3E17-4E57-8D0A-2C6819E45E8E}" type="pres">
      <dgm:prSet presAssocID="{CA40CCB2-6BC2-497C-AF7A-A4A074AA06B5}" presName="Name13" presStyleLbl="parChTrans1D2" presStyleIdx="2" presStyleCnt="5"/>
      <dgm:spPr/>
      <dgm:t>
        <a:bodyPr/>
        <a:lstStyle/>
        <a:p>
          <a:endParaRPr lang="zh-CN" altLang="en-US"/>
        </a:p>
      </dgm:t>
    </dgm:pt>
    <dgm:pt modelId="{7A4BBAD6-D20D-4D02-84E0-2857FF300D41}" type="pres">
      <dgm:prSet presAssocID="{222EAA13-AB57-4F65-8AE9-05C485F17F33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DFB77C-3C43-4BA3-A96A-D3BA9C0171B9}" type="pres">
      <dgm:prSet presAssocID="{D2914BDD-0AAD-48AD-9858-A8FDEB6515BA}" presName="Name13" presStyleLbl="parChTrans1D2" presStyleIdx="3" presStyleCnt="5"/>
      <dgm:spPr/>
      <dgm:t>
        <a:bodyPr/>
        <a:lstStyle/>
        <a:p>
          <a:endParaRPr lang="zh-CN" altLang="en-US"/>
        </a:p>
      </dgm:t>
    </dgm:pt>
    <dgm:pt modelId="{B5CC74E3-A96B-4E9D-8DCE-1FA8DE0AEA1A}" type="pres">
      <dgm:prSet presAssocID="{BC84CDC0-C5B5-4282-AF64-3941A12A503A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0FD625-4144-45C7-BA0F-787B8A209246}" type="pres">
      <dgm:prSet presAssocID="{ABA06379-D87C-4944-AB23-5EF3E86C2D15}" presName="Name13" presStyleLbl="parChTrans1D2" presStyleIdx="4" presStyleCnt="5"/>
      <dgm:spPr/>
      <dgm:t>
        <a:bodyPr/>
        <a:lstStyle/>
        <a:p>
          <a:endParaRPr lang="zh-CN" altLang="en-US"/>
        </a:p>
      </dgm:t>
    </dgm:pt>
    <dgm:pt modelId="{2485015E-695F-4927-811D-DFC877161689}" type="pres">
      <dgm:prSet presAssocID="{0E5EDBE8-1AF8-4DE9-AF8A-7F780966F67E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A9708D1-DEC9-4BAA-B135-76FCA5F75B76}" type="presOf" srcId="{18DC5475-0EC6-4D76-82F3-81A5CC596557}" destId="{906B805E-778C-4083-AFEE-AFEBF6613C41}" srcOrd="1" destOrd="0" presId="urn:microsoft.com/office/officeart/2005/8/layout/hierarchy3"/>
    <dgm:cxn modelId="{432D6024-46FA-4D90-B91B-B72C3222CBE0}" type="presOf" srcId="{0E5EDBE8-1AF8-4DE9-AF8A-7F780966F67E}" destId="{2485015E-695F-4927-811D-DFC877161689}" srcOrd="0" destOrd="0" presId="urn:microsoft.com/office/officeart/2005/8/layout/hierarchy3"/>
    <dgm:cxn modelId="{07D646E1-E79E-4C52-9BE5-B6D72ACBAAAD}" srcId="{18DC5475-0EC6-4D76-82F3-81A5CC596557}" destId="{2B39B869-4D0F-4A11-B18E-89A210432D6D}" srcOrd="1" destOrd="0" parTransId="{FFC986AA-F41C-4700-980D-A6BBCD59D4A1}" sibTransId="{61A05D68-133E-45CD-867B-945E1196A8A2}"/>
    <dgm:cxn modelId="{9BEC2A66-DA15-4BBD-BCEB-3AEDB11D79AB}" type="presOf" srcId="{C10727FE-6095-41F8-ABAE-C28F21746953}" destId="{412ECEBC-1BB5-4EEE-B9C9-E2A48FA290CA}" srcOrd="0" destOrd="0" presId="urn:microsoft.com/office/officeart/2005/8/layout/hierarchy3"/>
    <dgm:cxn modelId="{80075F66-8688-40AF-9199-8D8EA72F553E}" srcId="{6EB0FB99-9066-4936-9EF8-49FABBFAE0A1}" destId="{BC84CDC0-C5B5-4282-AF64-3941A12A503A}" srcOrd="1" destOrd="0" parTransId="{D2914BDD-0AAD-48AD-9858-A8FDEB6515BA}" sibTransId="{7DECB7AB-5465-46D5-B73B-813501A67D6D}"/>
    <dgm:cxn modelId="{28F93324-3602-4B92-B614-C057FFB9F22B}" srcId="{18DC5475-0EC6-4D76-82F3-81A5CC596557}" destId="{C10727FE-6095-41F8-ABAE-C28F21746953}" srcOrd="0" destOrd="0" parTransId="{205115B8-80C5-430A-8B81-7ED39712D2AF}" sibTransId="{05AB9CBF-42E0-4BC6-B189-EC8537A66569}"/>
    <dgm:cxn modelId="{B8019C50-B723-4A6C-A449-A4257C132025}" srcId="{6EB0FB99-9066-4936-9EF8-49FABBFAE0A1}" destId="{0E5EDBE8-1AF8-4DE9-AF8A-7F780966F67E}" srcOrd="2" destOrd="0" parTransId="{ABA06379-D87C-4944-AB23-5EF3E86C2D15}" sibTransId="{1A298E3C-038E-4352-A723-8460B2535C87}"/>
    <dgm:cxn modelId="{A03D1F35-24D8-4E93-B09A-D65C110FDC07}" srcId="{6EB0FB99-9066-4936-9EF8-49FABBFAE0A1}" destId="{222EAA13-AB57-4F65-8AE9-05C485F17F33}" srcOrd="0" destOrd="0" parTransId="{CA40CCB2-6BC2-497C-AF7A-A4A074AA06B5}" sibTransId="{EEE9EE54-74EA-42B1-B53F-728DD8CCCCCE}"/>
    <dgm:cxn modelId="{27154860-FC5A-4D26-A357-3838C9F2529D}" type="presOf" srcId="{6EB0FB99-9066-4936-9EF8-49FABBFAE0A1}" destId="{593B57A5-E8AF-44D3-BF08-1369B569E9B5}" srcOrd="1" destOrd="0" presId="urn:microsoft.com/office/officeart/2005/8/layout/hierarchy3"/>
    <dgm:cxn modelId="{9881C670-0848-4623-A96F-2FF7AEBD6A6E}" type="presOf" srcId="{D2914BDD-0AAD-48AD-9858-A8FDEB6515BA}" destId="{03DFB77C-3C43-4BA3-A96A-D3BA9C0171B9}" srcOrd="0" destOrd="0" presId="urn:microsoft.com/office/officeart/2005/8/layout/hierarchy3"/>
    <dgm:cxn modelId="{06FD949E-BB9A-4AF3-A6D9-D472ABC18F31}" type="presOf" srcId="{18DC5475-0EC6-4D76-82F3-81A5CC596557}" destId="{ECE7E4B1-D665-40DC-AB3B-B90ED689ADB9}" srcOrd="0" destOrd="0" presId="urn:microsoft.com/office/officeart/2005/8/layout/hierarchy3"/>
    <dgm:cxn modelId="{E48728C9-176B-4F64-8A08-9407B37B6F20}" type="presOf" srcId="{BC84CDC0-C5B5-4282-AF64-3941A12A503A}" destId="{B5CC74E3-A96B-4E9D-8DCE-1FA8DE0AEA1A}" srcOrd="0" destOrd="0" presId="urn:microsoft.com/office/officeart/2005/8/layout/hierarchy3"/>
    <dgm:cxn modelId="{983A07E4-FB77-4A8B-A26A-5D3E2D2C7722}" srcId="{51418C2C-874D-4758-A988-2A07264BE3CB}" destId="{18DC5475-0EC6-4D76-82F3-81A5CC596557}" srcOrd="0" destOrd="0" parTransId="{EFCAEE97-C187-43B3-B8DD-69B5434B6498}" sibTransId="{4690CE54-BF73-4287-8067-7D58AA248697}"/>
    <dgm:cxn modelId="{BA34CF18-1134-49F8-A34F-7F8BA58B0280}" type="presOf" srcId="{CA40CCB2-6BC2-497C-AF7A-A4A074AA06B5}" destId="{4D529E36-3E17-4E57-8D0A-2C6819E45E8E}" srcOrd="0" destOrd="0" presId="urn:microsoft.com/office/officeart/2005/8/layout/hierarchy3"/>
    <dgm:cxn modelId="{6C24EF96-23B8-4350-8A10-E1977B801F84}" type="presOf" srcId="{6EB0FB99-9066-4936-9EF8-49FABBFAE0A1}" destId="{1C83F003-DEAA-4DB7-9C6A-A02D6B85B81C}" srcOrd="0" destOrd="0" presId="urn:microsoft.com/office/officeart/2005/8/layout/hierarchy3"/>
    <dgm:cxn modelId="{1A245E63-F3C5-48BF-8B88-0BC4073F0A9B}" type="presOf" srcId="{FFC986AA-F41C-4700-980D-A6BBCD59D4A1}" destId="{E65EB858-486D-47AF-A1B3-7E8E027FFDE6}" srcOrd="0" destOrd="0" presId="urn:microsoft.com/office/officeart/2005/8/layout/hierarchy3"/>
    <dgm:cxn modelId="{EAEE7B0C-083F-4326-BDA7-23DC6FE0C37E}" type="presOf" srcId="{ABA06379-D87C-4944-AB23-5EF3E86C2D15}" destId="{5B0FD625-4144-45C7-BA0F-787B8A209246}" srcOrd="0" destOrd="0" presId="urn:microsoft.com/office/officeart/2005/8/layout/hierarchy3"/>
    <dgm:cxn modelId="{14722491-C60D-48F4-BB75-5A92887B6175}" type="presOf" srcId="{2B39B869-4D0F-4A11-B18E-89A210432D6D}" destId="{029E80E7-BF42-41CB-93EA-813DACA2EE15}" srcOrd="0" destOrd="0" presId="urn:microsoft.com/office/officeart/2005/8/layout/hierarchy3"/>
    <dgm:cxn modelId="{87053FE3-66C4-4C6A-BC7F-04C8D4A80458}" type="presOf" srcId="{222EAA13-AB57-4F65-8AE9-05C485F17F33}" destId="{7A4BBAD6-D20D-4D02-84E0-2857FF300D41}" srcOrd="0" destOrd="0" presId="urn:microsoft.com/office/officeart/2005/8/layout/hierarchy3"/>
    <dgm:cxn modelId="{FD44B579-62AF-454E-A4CE-B55261038697}" srcId="{51418C2C-874D-4758-A988-2A07264BE3CB}" destId="{6EB0FB99-9066-4936-9EF8-49FABBFAE0A1}" srcOrd="1" destOrd="0" parTransId="{5B3C2942-7003-46A0-B770-2DFDDC3F1713}" sibTransId="{42321C6C-D5F8-4BBA-8122-3EDCFFF1B276}"/>
    <dgm:cxn modelId="{C1EC6B00-D5AE-493C-A842-55739D85134D}" type="presOf" srcId="{205115B8-80C5-430A-8B81-7ED39712D2AF}" destId="{1038D708-641B-4662-A92C-CC0712B142F4}" srcOrd="0" destOrd="0" presId="urn:microsoft.com/office/officeart/2005/8/layout/hierarchy3"/>
    <dgm:cxn modelId="{24C20F62-BF6A-471C-8077-8852524222B5}" type="presOf" srcId="{51418C2C-874D-4758-A988-2A07264BE3CB}" destId="{471323BC-7495-4632-8536-8000578EA84F}" srcOrd="0" destOrd="0" presId="urn:microsoft.com/office/officeart/2005/8/layout/hierarchy3"/>
    <dgm:cxn modelId="{D646D9EE-CF2A-43C9-81B6-531C9BDAF0C8}" type="presParOf" srcId="{471323BC-7495-4632-8536-8000578EA84F}" destId="{B164E3FF-B5A6-43B1-ADE7-5FC5A49914E4}" srcOrd="0" destOrd="0" presId="urn:microsoft.com/office/officeart/2005/8/layout/hierarchy3"/>
    <dgm:cxn modelId="{1B6300FF-91C9-4DE7-960A-69DF9C0DD9DB}" type="presParOf" srcId="{B164E3FF-B5A6-43B1-ADE7-5FC5A49914E4}" destId="{820F6A69-4410-4561-83D3-F21927CC3A2B}" srcOrd="0" destOrd="0" presId="urn:microsoft.com/office/officeart/2005/8/layout/hierarchy3"/>
    <dgm:cxn modelId="{325D3120-6932-46D2-8334-48CF66110CCF}" type="presParOf" srcId="{820F6A69-4410-4561-83D3-F21927CC3A2B}" destId="{ECE7E4B1-D665-40DC-AB3B-B90ED689ADB9}" srcOrd="0" destOrd="0" presId="urn:microsoft.com/office/officeart/2005/8/layout/hierarchy3"/>
    <dgm:cxn modelId="{BA247903-2ECF-4224-8D65-A41ED909821A}" type="presParOf" srcId="{820F6A69-4410-4561-83D3-F21927CC3A2B}" destId="{906B805E-778C-4083-AFEE-AFEBF6613C41}" srcOrd="1" destOrd="0" presId="urn:microsoft.com/office/officeart/2005/8/layout/hierarchy3"/>
    <dgm:cxn modelId="{02A27A60-4E64-49A1-B36A-244877CCD09A}" type="presParOf" srcId="{B164E3FF-B5A6-43B1-ADE7-5FC5A49914E4}" destId="{26AE4587-0AF0-4626-B69F-D56FA69D3E06}" srcOrd="1" destOrd="0" presId="urn:microsoft.com/office/officeart/2005/8/layout/hierarchy3"/>
    <dgm:cxn modelId="{227D5677-0B91-4913-A6E0-012A0C33A160}" type="presParOf" srcId="{26AE4587-0AF0-4626-B69F-D56FA69D3E06}" destId="{1038D708-641B-4662-A92C-CC0712B142F4}" srcOrd="0" destOrd="0" presId="urn:microsoft.com/office/officeart/2005/8/layout/hierarchy3"/>
    <dgm:cxn modelId="{B6AC8F68-60E7-446C-88FD-E2A8AC15A04A}" type="presParOf" srcId="{26AE4587-0AF0-4626-B69F-D56FA69D3E06}" destId="{412ECEBC-1BB5-4EEE-B9C9-E2A48FA290CA}" srcOrd="1" destOrd="0" presId="urn:microsoft.com/office/officeart/2005/8/layout/hierarchy3"/>
    <dgm:cxn modelId="{28D1F4D7-28EB-4E26-82CA-0FC28D5DE74D}" type="presParOf" srcId="{26AE4587-0AF0-4626-B69F-D56FA69D3E06}" destId="{E65EB858-486D-47AF-A1B3-7E8E027FFDE6}" srcOrd="2" destOrd="0" presId="urn:microsoft.com/office/officeart/2005/8/layout/hierarchy3"/>
    <dgm:cxn modelId="{30A7EE7A-F187-4D5D-BE41-E899604F0DF4}" type="presParOf" srcId="{26AE4587-0AF0-4626-B69F-D56FA69D3E06}" destId="{029E80E7-BF42-41CB-93EA-813DACA2EE15}" srcOrd="3" destOrd="0" presId="urn:microsoft.com/office/officeart/2005/8/layout/hierarchy3"/>
    <dgm:cxn modelId="{8C72BF1A-9783-4A28-BCF4-195B7AE3F048}" type="presParOf" srcId="{471323BC-7495-4632-8536-8000578EA84F}" destId="{4E6EE06A-51DA-4576-876E-1534A94946D2}" srcOrd="1" destOrd="0" presId="urn:microsoft.com/office/officeart/2005/8/layout/hierarchy3"/>
    <dgm:cxn modelId="{8ECF325C-3D75-4740-8E59-76E9B4C416C4}" type="presParOf" srcId="{4E6EE06A-51DA-4576-876E-1534A94946D2}" destId="{A6AD2E9E-5FFA-4FF4-A139-979A421C059F}" srcOrd="0" destOrd="0" presId="urn:microsoft.com/office/officeart/2005/8/layout/hierarchy3"/>
    <dgm:cxn modelId="{62C8C378-E655-4D48-9A49-B68B2582A279}" type="presParOf" srcId="{A6AD2E9E-5FFA-4FF4-A139-979A421C059F}" destId="{1C83F003-DEAA-4DB7-9C6A-A02D6B85B81C}" srcOrd="0" destOrd="0" presId="urn:microsoft.com/office/officeart/2005/8/layout/hierarchy3"/>
    <dgm:cxn modelId="{C95D5E71-5907-4E0D-B7AE-72A69B27D89A}" type="presParOf" srcId="{A6AD2E9E-5FFA-4FF4-A139-979A421C059F}" destId="{593B57A5-E8AF-44D3-BF08-1369B569E9B5}" srcOrd="1" destOrd="0" presId="urn:microsoft.com/office/officeart/2005/8/layout/hierarchy3"/>
    <dgm:cxn modelId="{F859907C-614A-4DA2-A13F-F6E9B5FE77D1}" type="presParOf" srcId="{4E6EE06A-51DA-4576-876E-1534A94946D2}" destId="{8580DD14-1181-4E4E-AB37-B48AD7F58791}" srcOrd="1" destOrd="0" presId="urn:microsoft.com/office/officeart/2005/8/layout/hierarchy3"/>
    <dgm:cxn modelId="{A049B265-55E7-4BCE-946C-1AE4E7788D24}" type="presParOf" srcId="{8580DD14-1181-4E4E-AB37-B48AD7F58791}" destId="{4D529E36-3E17-4E57-8D0A-2C6819E45E8E}" srcOrd="0" destOrd="0" presId="urn:microsoft.com/office/officeart/2005/8/layout/hierarchy3"/>
    <dgm:cxn modelId="{E5B527DD-3C34-41E1-A7CA-CE24703DA2A9}" type="presParOf" srcId="{8580DD14-1181-4E4E-AB37-B48AD7F58791}" destId="{7A4BBAD6-D20D-4D02-84E0-2857FF300D41}" srcOrd="1" destOrd="0" presId="urn:microsoft.com/office/officeart/2005/8/layout/hierarchy3"/>
    <dgm:cxn modelId="{20B7DAD0-1B49-4537-BBDD-F06F5F3372DF}" type="presParOf" srcId="{8580DD14-1181-4E4E-AB37-B48AD7F58791}" destId="{03DFB77C-3C43-4BA3-A96A-D3BA9C0171B9}" srcOrd="2" destOrd="0" presId="urn:microsoft.com/office/officeart/2005/8/layout/hierarchy3"/>
    <dgm:cxn modelId="{D887703B-160F-42FF-87AF-4D667A010BE6}" type="presParOf" srcId="{8580DD14-1181-4E4E-AB37-B48AD7F58791}" destId="{B5CC74E3-A96B-4E9D-8DCE-1FA8DE0AEA1A}" srcOrd="3" destOrd="0" presId="urn:microsoft.com/office/officeart/2005/8/layout/hierarchy3"/>
    <dgm:cxn modelId="{E23958C8-BBC4-4574-BEF4-3FE387BA9E10}" type="presParOf" srcId="{8580DD14-1181-4E4E-AB37-B48AD7F58791}" destId="{5B0FD625-4144-45C7-BA0F-787B8A209246}" srcOrd="4" destOrd="0" presId="urn:microsoft.com/office/officeart/2005/8/layout/hierarchy3"/>
    <dgm:cxn modelId="{FA69EE89-E9D5-44EA-A3C8-434D931B29E4}" type="presParOf" srcId="{8580DD14-1181-4E4E-AB37-B48AD7F58791}" destId="{2485015E-695F-4927-811D-DFC87716168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418C2C-874D-4758-A988-2A07264BE3CB}" type="doc">
      <dgm:prSet loTypeId="urn:microsoft.com/office/officeart/2005/8/layout/hierarchy3" loCatId="hierarchy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8DC5475-0EC6-4D76-82F3-81A5CC596557}">
      <dgm:prSet phldrT="[文本]"/>
      <dgm:spPr/>
      <dgm:t>
        <a:bodyPr/>
        <a:lstStyle/>
        <a:p>
          <a:r>
            <a:rPr lang="en-US" altLang="zh-CN" dirty="0" smtClean="0">
              <a:solidFill>
                <a:srgbClr val="7030A0"/>
              </a:solidFill>
            </a:rPr>
            <a:t>Social Network (DM)</a:t>
          </a:r>
          <a:endParaRPr lang="zh-CN" altLang="en-US" dirty="0">
            <a:solidFill>
              <a:srgbClr val="7030A0"/>
            </a:solidFill>
          </a:endParaRPr>
        </a:p>
      </dgm:t>
    </dgm:pt>
    <dgm:pt modelId="{EFCAEE97-C187-43B3-B8DD-69B5434B6498}" type="parTrans" cxnId="{983A07E4-FB77-4A8B-A26A-5D3E2D2C7722}">
      <dgm:prSet/>
      <dgm:spPr/>
      <dgm:t>
        <a:bodyPr/>
        <a:lstStyle/>
        <a:p>
          <a:endParaRPr lang="zh-CN" altLang="en-US"/>
        </a:p>
      </dgm:t>
    </dgm:pt>
    <dgm:pt modelId="{4690CE54-BF73-4287-8067-7D58AA248697}" type="sibTrans" cxnId="{983A07E4-FB77-4A8B-A26A-5D3E2D2C7722}">
      <dgm:prSet/>
      <dgm:spPr/>
      <dgm:t>
        <a:bodyPr/>
        <a:lstStyle/>
        <a:p>
          <a:endParaRPr lang="zh-CN" altLang="en-US"/>
        </a:p>
      </dgm:t>
    </dgm:pt>
    <dgm:pt modelId="{C10727FE-6095-41F8-ABAE-C28F21746953}">
      <dgm:prSet phldrT="[文本]"/>
      <dgm:spPr/>
      <dgm:t>
        <a:bodyPr/>
        <a:lstStyle/>
        <a:p>
          <a:r>
            <a:rPr lang="en-US" altLang="zh-CN" dirty="0" smtClean="0"/>
            <a:t>Microscope</a:t>
          </a:r>
        </a:p>
        <a:p>
          <a:r>
            <a:rPr lang="en-US" altLang="zh-CN" dirty="0" smtClean="0"/>
            <a:t>Behavior Analysis</a:t>
          </a:r>
        </a:p>
      </dgm:t>
    </dgm:pt>
    <dgm:pt modelId="{205115B8-80C5-430A-8B81-7ED39712D2AF}" type="parTrans" cxnId="{28F93324-3602-4B92-B614-C057FFB9F22B}">
      <dgm:prSet/>
      <dgm:spPr/>
      <dgm:t>
        <a:bodyPr/>
        <a:lstStyle/>
        <a:p>
          <a:endParaRPr lang="zh-CN" altLang="en-US"/>
        </a:p>
      </dgm:t>
    </dgm:pt>
    <dgm:pt modelId="{05AB9CBF-42E0-4BC6-B189-EC8537A66569}" type="sibTrans" cxnId="{28F93324-3602-4B92-B614-C057FFB9F22B}">
      <dgm:prSet/>
      <dgm:spPr/>
      <dgm:t>
        <a:bodyPr/>
        <a:lstStyle/>
        <a:p>
          <a:endParaRPr lang="zh-CN" altLang="en-US"/>
        </a:p>
      </dgm:t>
    </dgm:pt>
    <dgm:pt modelId="{2B39B869-4D0F-4A11-B18E-89A210432D6D}">
      <dgm:prSet phldrT="[文本]"/>
      <dgm:spPr/>
      <dgm:t>
        <a:bodyPr/>
        <a:lstStyle/>
        <a:p>
          <a:r>
            <a:rPr lang="en-US" altLang="zh-CN" dirty="0" err="1" smtClean="0"/>
            <a:t>Macroscope</a:t>
          </a:r>
          <a:endParaRPr lang="en-US" altLang="zh-CN" dirty="0" smtClean="0"/>
        </a:p>
        <a:p>
          <a:r>
            <a:rPr lang="en-US" altLang="zh-CN" dirty="0" smtClean="0"/>
            <a:t>Information Diffusion</a:t>
          </a:r>
          <a:endParaRPr lang="zh-CN" altLang="en-US" dirty="0"/>
        </a:p>
      </dgm:t>
    </dgm:pt>
    <dgm:pt modelId="{FFC986AA-F41C-4700-980D-A6BBCD59D4A1}" type="parTrans" cxnId="{07D646E1-E79E-4C52-9BE5-B6D72ACBAAAD}">
      <dgm:prSet/>
      <dgm:spPr/>
      <dgm:t>
        <a:bodyPr/>
        <a:lstStyle/>
        <a:p>
          <a:endParaRPr lang="zh-CN" altLang="en-US"/>
        </a:p>
      </dgm:t>
    </dgm:pt>
    <dgm:pt modelId="{61A05D68-133E-45CD-867B-945E1196A8A2}" type="sibTrans" cxnId="{07D646E1-E79E-4C52-9BE5-B6D72ACBAAAD}">
      <dgm:prSet/>
      <dgm:spPr/>
      <dgm:t>
        <a:bodyPr/>
        <a:lstStyle/>
        <a:p>
          <a:endParaRPr lang="zh-CN" altLang="en-US"/>
        </a:p>
      </dgm:t>
    </dgm:pt>
    <dgm:pt modelId="{6EB0FB99-9066-4936-9EF8-49FABBFAE0A1}">
      <dgm:prSet phldrT="[文本]"/>
      <dgm:spPr/>
      <dgm:t>
        <a:bodyPr/>
        <a:lstStyle/>
        <a:p>
          <a:r>
            <a:rPr lang="en-US" altLang="zh-CN" dirty="0" smtClean="0">
              <a:solidFill>
                <a:srgbClr val="7030A0"/>
              </a:solidFill>
            </a:rPr>
            <a:t>Multimedia</a:t>
          </a:r>
          <a:endParaRPr lang="zh-CN" altLang="en-US" dirty="0">
            <a:solidFill>
              <a:srgbClr val="7030A0"/>
            </a:solidFill>
          </a:endParaRPr>
        </a:p>
      </dgm:t>
    </dgm:pt>
    <dgm:pt modelId="{5B3C2942-7003-46A0-B770-2DFDDC3F1713}" type="parTrans" cxnId="{FD44B579-62AF-454E-A4CE-B55261038697}">
      <dgm:prSet/>
      <dgm:spPr/>
      <dgm:t>
        <a:bodyPr/>
        <a:lstStyle/>
        <a:p>
          <a:endParaRPr lang="zh-CN" altLang="en-US"/>
        </a:p>
      </dgm:t>
    </dgm:pt>
    <dgm:pt modelId="{42321C6C-D5F8-4BBA-8122-3EDCFFF1B276}" type="sibTrans" cxnId="{FD44B579-62AF-454E-A4CE-B55261038697}">
      <dgm:prSet/>
      <dgm:spPr/>
      <dgm:t>
        <a:bodyPr/>
        <a:lstStyle/>
        <a:p>
          <a:endParaRPr lang="zh-CN" altLang="en-US"/>
        </a:p>
      </dgm:t>
    </dgm:pt>
    <dgm:pt modelId="{222EAA13-AB57-4F65-8AE9-05C485F17F33}">
      <dgm:prSet phldrT="[文本]"/>
      <dgm:spPr/>
      <dgm:t>
        <a:bodyPr/>
        <a:lstStyle/>
        <a:p>
          <a:r>
            <a:rPr lang="en-US" altLang="zh-CN" dirty="0" smtClean="0"/>
            <a:t>Media and Human</a:t>
          </a:r>
          <a:endParaRPr lang="zh-CN" altLang="en-US" dirty="0"/>
        </a:p>
      </dgm:t>
    </dgm:pt>
    <dgm:pt modelId="{CA40CCB2-6BC2-497C-AF7A-A4A074AA06B5}" type="parTrans" cxnId="{A03D1F35-24D8-4E93-B09A-D65C110FDC07}">
      <dgm:prSet/>
      <dgm:spPr/>
      <dgm:t>
        <a:bodyPr/>
        <a:lstStyle/>
        <a:p>
          <a:endParaRPr lang="zh-CN" altLang="en-US"/>
        </a:p>
      </dgm:t>
    </dgm:pt>
    <dgm:pt modelId="{EEE9EE54-74EA-42B1-B53F-728DD8CCCCCE}" type="sibTrans" cxnId="{A03D1F35-24D8-4E93-B09A-D65C110FDC07}">
      <dgm:prSet/>
      <dgm:spPr/>
      <dgm:t>
        <a:bodyPr/>
        <a:lstStyle/>
        <a:p>
          <a:endParaRPr lang="zh-CN" altLang="en-US"/>
        </a:p>
      </dgm:t>
    </dgm:pt>
    <dgm:pt modelId="{0E5EDBE8-1AF8-4DE9-AF8A-7F780966F67E}">
      <dgm:prSet phldrT="[文本]"/>
      <dgm:spPr/>
      <dgm:t>
        <a:bodyPr/>
        <a:lstStyle/>
        <a:p>
          <a:r>
            <a:rPr lang="en-US" altLang="zh-CN" dirty="0" smtClean="0"/>
            <a:t>Emotion Detection</a:t>
          </a:r>
        </a:p>
      </dgm:t>
    </dgm:pt>
    <dgm:pt modelId="{ABA06379-D87C-4944-AB23-5EF3E86C2D15}" type="parTrans" cxnId="{B8019C50-B723-4A6C-A449-A4257C132025}">
      <dgm:prSet/>
      <dgm:spPr/>
      <dgm:t>
        <a:bodyPr/>
        <a:lstStyle/>
        <a:p>
          <a:endParaRPr lang="zh-CN" altLang="en-US"/>
        </a:p>
      </dgm:t>
    </dgm:pt>
    <dgm:pt modelId="{1A298E3C-038E-4352-A723-8460B2535C87}" type="sibTrans" cxnId="{B8019C50-B723-4A6C-A449-A4257C132025}">
      <dgm:prSet/>
      <dgm:spPr/>
      <dgm:t>
        <a:bodyPr/>
        <a:lstStyle/>
        <a:p>
          <a:endParaRPr lang="zh-CN" altLang="en-US"/>
        </a:p>
      </dgm:t>
    </dgm:pt>
    <dgm:pt modelId="{BC84CDC0-C5B5-4282-AF64-3941A12A503A}">
      <dgm:prSet phldrT="[文本]"/>
      <dgm:spPr/>
      <dgm:t>
        <a:bodyPr/>
        <a:lstStyle/>
        <a:p>
          <a:r>
            <a:rPr lang="en-US" altLang="zh-CN" smtClean="0"/>
            <a:t>Image </a:t>
          </a:r>
          <a:r>
            <a:rPr lang="en-US" altLang="zh-CN" dirty="0" smtClean="0"/>
            <a:t>Search</a:t>
          </a:r>
          <a:endParaRPr lang="zh-CN" altLang="en-US" dirty="0"/>
        </a:p>
      </dgm:t>
    </dgm:pt>
    <dgm:pt modelId="{D2914BDD-0AAD-48AD-9858-A8FDEB6515BA}" type="parTrans" cxnId="{80075F66-8688-40AF-9199-8D8EA72F553E}">
      <dgm:prSet/>
      <dgm:spPr/>
      <dgm:t>
        <a:bodyPr/>
        <a:lstStyle/>
        <a:p>
          <a:endParaRPr lang="zh-CN" altLang="en-US"/>
        </a:p>
      </dgm:t>
    </dgm:pt>
    <dgm:pt modelId="{7DECB7AB-5465-46D5-B73B-813501A67D6D}" type="sibTrans" cxnId="{80075F66-8688-40AF-9199-8D8EA72F553E}">
      <dgm:prSet/>
      <dgm:spPr/>
      <dgm:t>
        <a:bodyPr/>
        <a:lstStyle/>
        <a:p>
          <a:endParaRPr lang="zh-CN" altLang="en-US"/>
        </a:p>
      </dgm:t>
    </dgm:pt>
    <dgm:pt modelId="{471323BC-7495-4632-8536-8000578EA84F}" type="pres">
      <dgm:prSet presAssocID="{51418C2C-874D-4758-A988-2A07264BE3C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164E3FF-B5A6-43B1-ADE7-5FC5A49914E4}" type="pres">
      <dgm:prSet presAssocID="{18DC5475-0EC6-4D76-82F3-81A5CC596557}" presName="root" presStyleCnt="0"/>
      <dgm:spPr/>
    </dgm:pt>
    <dgm:pt modelId="{820F6A69-4410-4561-83D3-F21927CC3A2B}" type="pres">
      <dgm:prSet presAssocID="{18DC5475-0EC6-4D76-82F3-81A5CC596557}" presName="rootComposite" presStyleCnt="0"/>
      <dgm:spPr/>
    </dgm:pt>
    <dgm:pt modelId="{ECE7E4B1-D665-40DC-AB3B-B90ED689ADB9}" type="pres">
      <dgm:prSet presAssocID="{18DC5475-0EC6-4D76-82F3-81A5CC596557}" presName="rootText" presStyleLbl="node1" presStyleIdx="0" presStyleCnt="2"/>
      <dgm:spPr/>
      <dgm:t>
        <a:bodyPr/>
        <a:lstStyle/>
        <a:p>
          <a:endParaRPr lang="zh-CN" altLang="en-US"/>
        </a:p>
      </dgm:t>
    </dgm:pt>
    <dgm:pt modelId="{906B805E-778C-4083-AFEE-AFEBF6613C41}" type="pres">
      <dgm:prSet presAssocID="{18DC5475-0EC6-4D76-82F3-81A5CC596557}" presName="rootConnector" presStyleLbl="node1" presStyleIdx="0" presStyleCnt="2"/>
      <dgm:spPr/>
      <dgm:t>
        <a:bodyPr/>
        <a:lstStyle/>
        <a:p>
          <a:endParaRPr lang="zh-CN" altLang="en-US"/>
        </a:p>
      </dgm:t>
    </dgm:pt>
    <dgm:pt modelId="{26AE4587-0AF0-4626-B69F-D56FA69D3E06}" type="pres">
      <dgm:prSet presAssocID="{18DC5475-0EC6-4D76-82F3-81A5CC596557}" presName="childShape" presStyleCnt="0"/>
      <dgm:spPr/>
    </dgm:pt>
    <dgm:pt modelId="{1038D708-641B-4662-A92C-CC0712B142F4}" type="pres">
      <dgm:prSet presAssocID="{205115B8-80C5-430A-8B81-7ED39712D2AF}" presName="Name13" presStyleLbl="parChTrans1D2" presStyleIdx="0" presStyleCnt="5"/>
      <dgm:spPr/>
      <dgm:t>
        <a:bodyPr/>
        <a:lstStyle/>
        <a:p>
          <a:endParaRPr lang="zh-CN" altLang="en-US"/>
        </a:p>
      </dgm:t>
    </dgm:pt>
    <dgm:pt modelId="{412ECEBC-1BB5-4EEE-B9C9-E2A48FA290CA}" type="pres">
      <dgm:prSet presAssocID="{C10727FE-6095-41F8-ABAE-C28F21746953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5EB858-486D-47AF-A1B3-7E8E027FFDE6}" type="pres">
      <dgm:prSet presAssocID="{FFC986AA-F41C-4700-980D-A6BBCD59D4A1}" presName="Name13" presStyleLbl="parChTrans1D2" presStyleIdx="1" presStyleCnt="5"/>
      <dgm:spPr/>
      <dgm:t>
        <a:bodyPr/>
        <a:lstStyle/>
        <a:p>
          <a:endParaRPr lang="zh-CN" altLang="en-US"/>
        </a:p>
      </dgm:t>
    </dgm:pt>
    <dgm:pt modelId="{029E80E7-BF42-41CB-93EA-813DACA2EE15}" type="pres">
      <dgm:prSet presAssocID="{2B39B869-4D0F-4A11-B18E-89A210432D6D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6EE06A-51DA-4576-876E-1534A94946D2}" type="pres">
      <dgm:prSet presAssocID="{6EB0FB99-9066-4936-9EF8-49FABBFAE0A1}" presName="root" presStyleCnt="0"/>
      <dgm:spPr/>
    </dgm:pt>
    <dgm:pt modelId="{A6AD2E9E-5FFA-4FF4-A139-979A421C059F}" type="pres">
      <dgm:prSet presAssocID="{6EB0FB99-9066-4936-9EF8-49FABBFAE0A1}" presName="rootComposite" presStyleCnt="0"/>
      <dgm:spPr/>
    </dgm:pt>
    <dgm:pt modelId="{1C83F003-DEAA-4DB7-9C6A-A02D6B85B81C}" type="pres">
      <dgm:prSet presAssocID="{6EB0FB99-9066-4936-9EF8-49FABBFAE0A1}" presName="rootText" presStyleLbl="node1" presStyleIdx="1" presStyleCnt="2"/>
      <dgm:spPr/>
      <dgm:t>
        <a:bodyPr/>
        <a:lstStyle/>
        <a:p>
          <a:endParaRPr lang="zh-CN" altLang="en-US"/>
        </a:p>
      </dgm:t>
    </dgm:pt>
    <dgm:pt modelId="{593B57A5-E8AF-44D3-BF08-1369B569E9B5}" type="pres">
      <dgm:prSet presAssocID="{6EB0FB99-9066-4936-9EF8-49FABBFAE0A1}" presName="rootConnector" presStyleLbl="node1" presStyleIdx="1" presStyleCnt="2"/>
      <dgm:spPr/>
      <dgm:t>
        <a:bodyPr/>
        <a:lstStyle/>
        <a:p>
          <a:endParaRPr lang="zh-CN" altLang="en-US"/>
        </a:p>
      </dgm:t>
    </dgm:pt>
    <dgm:pt modelId="{8580DD14-1181-4E4E-AB37-B48AD7F58791}" type="pres">
      <dgm:prSet presAssocID="{6EB0FB99-9066-4936-9EF8-49FABBFAE0A1}" presName="childShape" presStyleCnt="0"/>
      <dgm:spPr/>
    </dgm:pt>
    <dgm:pt modelId="{4D529E36-3E17-4E57-8D0A-2C6819E45E8E}" type="pres">
      <dgm:prSet presAssocID="{CA40CCB2-6BC2-497C-AF7A-A4A074AA06B5}" presName="Name13" presStyleLbl="parChTrans1D2" presStyleIdx="2" presStyleCnt="5"/>
      <dgm:spPr/>
      <dgm:t>
        <a:bodyPr/>
        <a:lstStyle/>
        <a:p>
          <a:endParaRPr lang="zh-CN" altLang="en-US"/>
        </a:p>
      </dgm:t>
    </dgm:pt>
    <dgm:pt modelId="{7A4BBAD6-D20D-4D02-84E0-2857FF300D41}" type="pres">
      <dgm:prSet presAssocID="{222EAA13-AB57-4F65-8AE9-05C485F17F33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DFB77C-3C43-4BA3-A96A-D3BA9C0171B9}" type="pres">
      <dgm:prSet presAssocID="{D2914BDD-0AAD-48AD-9858-A8FDEB6515BA}" presName="Name13" presStyleLbl="parChTrans1D2" presStyleIdx="3" presStyleCnt="5"/>
      <dgm:spPr/>
      <dgm:t>
        <a:bodyPr/>
        <a:lstStyle/>
        <a:p>
          <a:endParaRPr lang="zh-CN" altLang="en-US"/>
        </a:p>
      </dgm:t>
    </dgm:pt>
    <dgm:pt modelId="{B5CC74E3-A96B-4E9D-8DCE-1FA8DE0AEA1A}" type="pres">
      <dgm:prSet presAssocID="{BC84CDC0-C5B5-4282-AF64-3941A12A503A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B0FD625-4144-45C7-BA0F-787B8A209246}" type="pres">
      <dgm:prSet presAssocID="{ABA06379-D87C-4944-AB23-5EF3E86C2D15}" presName="Name13" presStyleLbl="parChTrans1D2" presStyleIdx="4" presStyleCnt="5"/>
      <dgm:spPr/>
      <dgm:t>
        <a:bodyPr/>
        <a:lstStyle/>
        <a:p>
          <a:endParaRPr lang="zh-CN" altLang="en-US"/>
        </a:p>
      </dgm:t>
    </dgm:pt>
    <dgm:pt modelId="{2485015E-695F-4927-811D-DFC877161689}" type="pres">
      <dgm:prSet presAssocID="{0E5EDBE8-1AF8-4DE9-AF8A-7F780966F67E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83A07E4-FB77-4A8B-A26A-5D3E2D2C7722}" srcId="{51418C2C-874D-4758-A988-2A07264BE3CB}" destId="{18DC5475-0EC6-4D76-82F3-81A5CC596557}" srcOrd="0" destOrd="0" parTransId="{EFCAEE97-C187-43B3-B8DD-69B5434B6498}" sibTransId="{4690CE54-BF73-4287-8067-7D58AA248697}"/>
    <dgm:cxn modelId="{C660E470-4A5C-4CD8-94AE-EC82DC3D2A01}" type="presOf" srcId="{0E5EDBE8-1AF8-4DE9-AF8A-7F780966F67E}" destId="{2485015E-695F-4927-811D-DFC877161689}" srcOrd="0" destOrd="0" presId="urn:microsoft.com/office/officeart/2005/8/layout/hierarchy3"/>
    <dgm:cxn modelId="{28F93324-3602-4B92-B614-C057FFB9F22B}" srcId="{18DC5475-0EC6-4D76-82F3-81A5CC596557}" destId="{C10727FE-6095-41F8-ABAE-C28F21746953}" srcOrd="0" destOrd="0" parTransId="{205115B8-80C5-430A-8B81-7ED39712D2AF}" sibTransId="{05AB9CBF-42E0-4BC6-B189-EC8537A66569}"/>
    <dgm:cxn modelId="{812C21A4-29FF-4D2D-AEE8-BC4D9239AD24}" type="presOf" srcId="{ABA06379-D87C-4944-AB23-5EF3E86C2D15}" destId="{5B0FD625-4144-45C7-BA0F-787B8A209246}" srcOrd="0" destOrd="0" presId="urn:microsoft.com/office/officeart/2005/8/layout/hierarchy3"/>
    <dgm:cxn modelId="{96AD78F9-9789-4DBD-A7C2-171F4A299E91}" type="presOf" srcId="{2B39B869-4D0F-4A11-B18E-89A210432D6D}" destId="{029E80E7-BF42-41CB-93EA-813DACA2EE15}" srcOrd="0" destOrd="0" presId="urn:microsoft.com/office/officeart/2005/8/layout/hierarchy3"/>
    <dgm:cxn modelId="{E10252FF-EFE8-45CB-B7AB-8F267649C2D1}" type="presOf" srcId="{18DC5475-0EC6-4D76-82F3-81A5CC596557}" destId="{906B805E-778C-4083-AFEE-AFEBF6613C41}" srcOrd="1" destOrd="0" presId="urn:microsoft.com/office/officeart/2005/8/layout/hierarchy3"/>
    <dgm:cxn modelId="{B8019C50-B723-4A6C-A449-A4257C132025}" srcId="{6EB0FB99-9066-4936-9EF8-49FABBFAE0A1}" destId="{0E5EDBE8-1AF8-4DE9-AF8A-7F780966F67E}" srcOrd="2" destOrd="0" parTransId="{ABA06379-D87C-4944-AB23-5EF3E86C2D15}" sibTransId="{1A298E3C-038E-4352-A723-8460B2535C87}"/>
    <dgm:cxn modelId="{07D646E1-E79E-4C52-9BE5-B6D72ACBAAAD}" srcId="{18DC5475-0EC6-4D76-82F3-81A5CC596557}" destId="{2B39B869-4D0F-4A11-B18E-89A210432D6D}" srcOrd="1" destOrd="0" parTransId="{FFC986AA-F41C-4700-980D-A6BBCD59D4A1}" sibTransId="{61A05D68-133E-45CD-867B-945E1196A8A2}"/>
    <dgm:cxn modelId="{AE432971-CC94-48C8-A36A-58BC2AD8E335}" type="presOf" srcId="{D2914BDD-0AAD-48AD-9858-A8FDEB6515BA}" destId="{03DFB77C-3C43-4BA3-A96A-D3BA9C0171B9}" srcOrd="0" destOrd="0" presId="urn:microsoft.com/office/officeart/2005/8/layout/hierarchy3"/>
    <dgm:cxn modelId="{C36C53CB-F701-40D9-BA59-F7FB8E881CBE}" type="presOf" srcId="{FFC986AA-F41C-4700-980D-A6BBCD59D4A1}" destId="{E65EB858-486D-47AF-A1B3-7E8E027FFDE6}" srcOrd="0" destOrd="0" presId="urn:microsoft.com/office/officeart/2005/8/layout/hierarchy3"/>
    <dgm:cxn modelId="{FD44B579-62AF-454E-A4CE-B55261038697}" srcId="{51418C2C-874D-4758-A988-2A07264BE3CB}" destId="{6EB0FB99-9066-4936-9EF8-49FABBFAE0A1}" srcOrd="1" destOrd="0" parTransId="{5B3C2942-7003-46A0-B770-2DFDDC3F1713}" sibTransId="{42321C6C-D5F8-4BBA-8122-3EDCFFF1B276}"/>
    <dgm:cxn modelId="{67AEB686-9E24-410A-BBE5-E5D3AECA1FC6}" type="presOf" srcId="{18DC5475-0EC6-4D76-82F3-81A5CC596557}" destId="{ECE7E4B1-D665-40DC-AB3B-B90ED689ADB9}" srcOrd="0" destOrd="0" presId="urn:microsoft.com/office/officeart/2005/8/layout/hierarchy3"/>
    <dgm:cxn modelId="{A03D1F35-24D8-4E93-B09A-D65C110FDC07}" srcId="{6EB0FB99-9066-4936-9EF8-49FABBFAE0A1}" destId="{222EAA13-AB57-4F65-8AE9-05C485F17F33}" srcOrd="0" destOrd="0" parTransId="{CA40CCB2-6BC2-497C-AF7A-A4A074AA06B5}" sibTransId="{EEE9EE54-74EA-42B1-B53F-728DD8CCCCCE}"/>
    <dgm:cxn modelId="{D0DF4755-A3EE-4C12-97E9-75AEB87204EA}" type="presOf" srcId="{BC84CDC0-C5B5-4282-AF64-3941A12A503A}" destId="{B5CC74E3-A96B-4E9D-8DCE-1FA8DE0AEA1A}" srcOrd="0" destOrd="0" presId="urn:microsoft.com/office/officeart/2005/8/layout/hierarchy3"/>
    <dgm:cxn modelId="{36A08835-0B70-4495-B99F-F70692D5473C}" type="presOf" srcId="{C10727FE-6095-41F8-ABAE-C28F21746953}" destId="{412ECEBC-1BB5-4EEE-B9C9-E2A48FA290CA}" srcOrd="0" destOrd="0" presId="urn:microsoft.com/office/officeart/2005/8/layout/hierarchy3"/>
    <dgm:cxn modelId="{41CFED1B-B44D-458B-B210-31C6C90FCFA4}" type="presOf" srcId="{CA40CCB2-6BC2-497C-AF7A-A4A074AA06B5}" destId="{4D529E36-3E17-4E57-8D0A-2C6819E45E8E}" srcOrd="0" destOrd="0" presId="urn:microsoft.com/office/officeart/2005/8/layout/hierarchy3"/>
    <dgm:cxn modelId="{28AE69A8-67A7-4143-807E-C8CDBF36BA29}" type="presOf" srcId="{51418C2C-874D-4758-A988-2A07264BE3CB}" destId="{471323BC-7495-4632-8536-8000578EA84F}" srcOrd="0" destOrd="0" presId="urn:microsoft.com/office/officeart/2005/8/layout/hierarchy3"/>
    <dgm:cxn modelId="{80075F66-8688-40AF-9199-8D8EA72F553E}" srcId="{6EB0FB99-9066-4936-9EF8-49FABBFAE0A1}" destId="{BC84CDC0-C5B5-4282-AF64-3941A12A503A}" srcOrd="1" destOrd="0" parTransId="{D2914BDD-0AAD-48AD-9858-A8FDEB6515BA}" sibTransId="{7DECB7AB-5465-46D5-B73B-813501A67D6D}"/>
    <dgm:cxn modelId="{60B273EB-8E31-4310-B90C-CCC569A01C12}" type="presOf" srcId="{222EAA13-AB57-4F65-8AE9-05C485F17F33}" destId="{7A4BBAD6-D20D-4D02-84E0-2857FF300D41}" srcOrd="0" destOrd="0" presId="urn:microsoft.com/office/officeart/2005/8/layout/hierarchy3"/>
    <dgm:cxn modelId="{C7C17AC8-BE9A-4C98-A2F0-63C643D6956B}" type="presOf" srcId="{6EB0FB99-9066-4936-9EF8-49FABBFAE0A1}" destId="{1C83F003-DEAA-4DB7-9C6A-A02D6B85B81C}" srcOrd="0" destOrd="0" presId="urn:microsoft.com/office/officeart/2005/8/layout/hierarchy3"/>
    <dgm:cxn modelId="{82461066-1F39-48C1-9286-8E58AD82C5E4}" type="presOf" srcId="{6EB0FB99-9066-4936-9EF8-49FABBFAE0A1}" destId="{593B57A5-E8AF-44D3-BF08-1369B569E9B5}" srcOrd="1" destOrd="0" presId="urn:microsoft.com/office/officeart/2005/8/layout/hierarchy3"/>
    <dgm:cxn modelId="{F38F7712-92B4-4E18-895F-E5A83F163BB1}" type="presOf" srcId="{205115B8-80C5-430A-8B81-7ED39712D2AF}" destId="{1038D708-641B-4662-A92C-CC0712B142F4}" srcOrd="0" destOrd="0" presId="urn:microsoft.com/office/officeart/2005/8/layout/hierarchy3"/>
    <dgm:cxn modelId="{31519DF7-2D70-4206-9C74-5CB9BC47D74A}" type="presParOf" srcId="{471323BC-7495-4632-8536-8000578EA84F}" destId="{B164E3FF-B5A6-43B1-ADE7-5FC5A49914E4}" srcOrd="0" destOrd="0" presId="urn:microsoft.com/office/officeart/2005/8/layout/hierarchy3"/>
    <dgm:cxn modelId="{E0FFCC02-9ED4-4B1F-AABE-D742EACBD91E}" type="presParOf" srcId="{B164E3FF-B5A6-43B1-ADE7-5FC5A49914E4}" destId="{820F6A69-4410-4561-83D3-F21927CC3A2B}" srcOrd="0" destOrd="0" presId="urn:microsoft.com/office/officeart/2005/8/layout/hierarchy3"/>
    <dgm:cxn modelId="{49844B8A-B34C-4E58-9AE2-35DC879647AC}" type="presParOf" srcId="{820F6A69-4410-4561-83D3-F21927CC3A2B}" destId="{ECE7E4B1-D665-40DC-AB3B-B90ED689ADB9}" srcOrd="0" destOrd="0" presId="urn:microsoft.com/office/officeart/2005/8/layout/hierarchy3"/>
    <dgm:cxn modelId="{3ED63CBC-DC1E-487A-A57E-A09AABE7DB14}" type="presParOf" srcId="{820F6A69-4410-4561-83D3-F21927CC3A2B}" destId="{906B805E-778C-4083-AFEE-AFEBF6613C41}" srcOrd="1" destOrd="0" presId="urn:microsoft.com/office/officeart/2005/8/layout/hierarchy3"/>
    <dgm:cxn modelId="{D1918BFB-9C0D-4FBA-BC7D-A4A600287489}" type="presParOf" srcId="{B164E3FF-B5A6-43B1-ADE7-5FC5A49914E4}" destId="{26AE4587-0AF0-4626-B69F-D56FA69D3E06}" srcOrd="1" destOrd="0" presId="urn:microsoft.com/office/officeart/2005/8/layout/hierarchy3"/>
    <dgm:cxn modelId="{09C9751F-491B-4E90-83E4-CEB259AC9ECB}" type="presParOf" srcId="{26AE4587-0AF0-4626-B69F-D56FA69D3E06}" destId="{1038D708-641B-4662-A92C-CC0712B142F4}" srcOrd="0" destOrd="0" presId="urn:microsoft.com/office/officeart/2005/8/layout/hierarchy3"/>
    <dgm:cxn modelId="{02F76C93-F173-42F8-8F0B-09D0767EBD81}" type="presParOf" srcId="{26AE4587-0AF0-4626-B69F-D56FA69D3E06}" destId="{412ECEBC-1BB5-4EEE-B9C9-E2A48FA290CA}" srcOrd="1" destOrd="0" presId="urn:microsoft.com/office/officeart/2005/8/layout/hierarchy3"/>
    <dgm:cxn modelId="{0AA51AAE-4185-4217-B373-E89E6014C122}" type="presParOf" srcId="{26AE4587-0AF0-4626-B69F-D56FA69D3E06}" destId="{E65EB858-486D-47AF-A1B3-7E8E027FFDE6}" srcOrd="2" destOrd="0" presId="urn:microsoft.com/office/officeart/2005/8/layout/hierarchy3"/>
    <dgm:cxn modelId="{FDA26036-596C-420B-A20A-57A12F8C0114}" type="presParOf" srcId="{26AE4587-0AF0-4626-B69F-D56FA69D3E06}" destId="{029E80E7-BF42-41CB-93EA-813DACA2EE15}" srcOrd="3" destOrd="0" presId="urn:microsoft.com/office/officeart/2005/8/layout/hierarchy3"/>
    <dgm:cxn modelId="{76832DD5-D0DE-4A99-9CCB-2177E5395CF6}" type="presParOf" srcId="{471323BC-7495-4632-8536-8000578EA84F}" destId="{4E6EE06A-51DA-4576-876E-1534A94946D2}" srcOrd="1" destOrd="0" presId="urn:microsoft.com/office/officeart/2005/8/layout/hierarchy3"/>
    <dgm:cxn modelId="{2115AA2F-6F3E-4928-BDF5-EE5D1E5F37A9}" type="presParOf" srcId="{4E6EE06A-51DA-4576-876E-1534A94946D2}" destId="{A6AD2E9E-5FFA-4FF4-A139-979A421C059F}" srcOrd="0" destOrd="0" presId="urn:microsoft.com/office/officeart/2005/8/layout/hierarchy3"/>
    <dgm:cxn modelId="{73643C10-332B-4319-8058-6D56AD9AD0C4}" type="presParOf" srcId="{A6AD2E9E-5FFA-4FF4-A139-979A421C059F}" destId="{1C83F003-DEAA-4DB7-9C6A-A02D6B85B81C}" srcOrd="0" destOrd="0" presId="urn:microsoft.com/office/officeart/2005/8/layout/hierarchy3"/>
    <dgm:cxn modelId="{B2DDFEB4-AB53-4A47-AA85-379B52275660}" type="presParOf" srcId="{A6AD2E9E-5FFA-4FF4-A139-979A421C059F}" destId="{593B57A5-E8AF-44D3-BF08-1369B569E9B5}" srcOrd="1" destOrd="0" presId="urn:microsoft.com/office/officeart/2005/8/layout/hierarchy3"/>
    <dgm:cxn modelId="{6ABB49C6-8CD3-44C7-B194-1C089C6F3FCC}" type="presParOf" srcId="{4E6EE06A-51DA-4576-876E-1534A94946D2}" destId="{8580DD14-1181-4E4E-AB37-B48AD7F58791}" srcOrd="1" destOrd="0" presId="urn:microsoft.com/office/officeart/2005/8/layout/hierarchy3"/>
    <dgm:cxn modelId="{A9055686-2A8E-47F0-84C9-0587A57A6FFF}" type="presParOf" srcId="{8580DD14-1181-4E4E-AB37-B48AD7F58791}" destId="{4D529E36-3E17-4E57-8D0A-2C6819E45E8E}" srcOrd="0" destOrd="0" presId="urn:microsoft.com/office/officeart/2005/8/layout/hierarchy3"/>
    <dgm:cxn modelId="{CC4D5256-77E3-495C-9E31-19D53E1D3A84}" type="presParOf" srcId="{8580DD14-1181-4E4E-AB37-B48AD7F58791}" destId="{7A4BBAD6-D20D-4D02-84E0-2857FF300D41}" srcOrd="1" destOrd="0" presId="urn:microsoft.com/office/officeart/2005/8/layout/hierarchy3"/>
    <dgm:cxn modelId="{28E0183D-0667-48C4-8A16-9242DFFF5001}" type="presParOf" srcId="{8580DD14-1181-4E4E-AB37-B48AD7F58791}" destId="{03DFB77C-3C43-4BA3-A96A-D3BA9C0171B9}" srcOrd="2" destOrd="0" presId="urn:microsoft.com/office/officeart/2005/8/layout/hierarchy3"/>
    <dgm:cxn modelId="{C06F1CF6-8BB7-4DF3-8FBF-FADC5293B475}" type="presParOf" srcId="{8580DD14-1181-4E4E-AB37-B48AD7F58791}" destId="{B5CC74E3-A96B-4E9D-8DCE-1FA8DE0AEA1A}" srcOrd="3" destOrd="0" presId="urn:microsoft.com/office/officeart/2005/8/layout/hierarchy3"/>
    <dgm:cxn modelId="{86332FA6-C1FA-4F9A-97C0-348FDA90DD80}" type="presParOf" srcId="{8580DD14-1181-4E4E-AB37-B48AD7F58791}" destId="{5B0FD625-4144-45C7-BA0F-787B8A209246}" srcOrd="4" destOrd="0" presId="urn:microsoft.com/office/officeart/2005/8/layout/hierarchy3"/>
    <dgm:cxn modelId="{9698011F-4A04-446B-9864-BEB68120E70C}" type="presParOf" srcId="{8580DD14-1181-4E4E-AB37-B48AD7F58791}" destId="{2485015E-695F-4927-811D-DFC87716168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8C01CF-99DF-4359-8DA4-FAC735659D7A}">
      <dsp:nvSpPr>
        <dsp:cNvPr id="0" name=""/>
        <dsp:cNvSpPr/>
      </dsp:nvSpPr>
      <dsp:spPr>
        <a:xfrm>
          <a:off x="0" y="0"/>
          <a:ext cx="4443968" cy="983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Department of Computer Science and Technology</a:t>
          </a:r>
          <a:endParaRPr lang="zh-CN" altLang="en-US" sz="2200" kern="1200" dirty="0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sp:txBody>
      <dsp:txXfrm>
        <a:off x="28816" y="28816"/>
        <a:ext cx="3299195" cy="926205"/>
      </dsp:txXfrm>
    </dsp:sp>
    <dsp:sp modelId="{A67702DE-6BAF-4487-B088-2DDE746F1054}">
      <dsp:nvSpPr>
        <dsp:cNvPr id="0" name=""/>
        <dsp:cNvSpPr/>
      </dsp:nvSpPr>
      <dsp:spPr>
        <a:xfrm>
          <a:off x="372182" y="1162716"/>
          <a:ext cx="4443968" cy="983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i="0" kern="1200" dirty="0" smtClean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Institute of HCI and Media Integration</a:t>
          </a:r>
          <a:endParaRPr lang="zh-CN" altLang="en-US" sz="2200" kern="1200" dirty="0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sp:txBody>
      <dsp:txXfrm>
        <a:off x="400998" y="1191532"/>
        <a:ext cx="3374659" cy="926205"/>
      </dsp:txXfrm>
    </dsp:sp>
    <dsp:sp modelId="{5BBFB212-039F-4D64-BE8A-B57F25996880}">
      <dsp:nvSpPr>
        <dsp:cNvPr id="0" name=""/>
        <dsp:cNvSpPr/>
      </dsp:nvSpPr>
      <dsp:spPr>
        <a:xfrm>
          <a:off x="738809" y="2325433"/>
          <a:ext cx="4443968" cy="983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i="0" kern="1200" dirty="0" smtClean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Lab of Multimedia and Networking</a:t>
          </a:r>
          <a:endParaRPr lang="zh-CN" altLang="en-US" sz="2200" kern="1200" dirty="0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sp:txBody>
      <dsp:txXfrm>
        <a:off x="767625" y="2354249"/>
        <a:ext cx="3380214" cy="926205"/>
      </dsp:txXfrm>
    </dsp:sp>
    <dsp:sp modelId="{F235CA24-906D-4DBB-B1D1-B60FC599291C}">
      <dsp:nvSpPr>
        <dsp:cNvPr id="0" name=""/>
        <dsp:cNvSpPr/>
      </dsp:nvSpPr>
      <dsp:spPr>
        <a:xfrm>
          <a:off x="1110991" y="3488149"/>
          <a:ext cx="4443968" cy="9838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>
              <a:ln>
                <a:solidFill>
                  <a:srgbClr val="7030A0"/>
                </a:solidFill>
              </a:ln>
              <a:solidFill>
                <a:srgbClr val="7030A0"/>
              </a:solidFill>
            </a:rPr>
            <a:t>Social Media Lab</a:t>
          </a:r>
          <a:endParaRPr lang="zh-CN" altLang="en-US" sz="2200" kern="1200" dirty="0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sp:txBody>
      <dsp:txXfrm>
        <a:off x="1139807" y="3516965"/>
        <a:ext cx="3374659" cy="926205"/>
      </dsp:txXfrm>
    </dsp:sp>
    <dsp:sp modelId="{1EA60C84-42E2-45C2-9FCD-C478A84D9694}">
      <dsp:nvSpPr>
        <dsp:cNvPr id="0" name=""/>
        <dsp:cNvSpPr/>
      </dsp:nvSpPr>
      <dsp:spPr>
        <a:xfrm>
          <a:off x="3804473" y="753529"/>
          <a:ext cx="639494" cy="6394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0" kern="1200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sp:txBody>
      <dsp:txXfrm>
        <a:off x="3948359" y="753529"/>
        <a:ext cx="351722" cy="481219"/>
      </dsp:txXfrm>
    </dsp:sp>
    <dsp:sp modelId="{8FE83D93-53C8-4503-95AE-C4E6B7FF3254}">
      <dsp:nvSpPr>
        <dsp:cNvPr id="0" name=""/>
        <dsp:cNvSpPr/>
      </dsp:nvSpPr>
      <dsp:spPr>
        <a:xfrm>
          <a:off x="4176656" y="1916246"/>
          <a:ext cx="639494" cy="6394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0" kern="1200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sp:txBody>
      <dsp:txXfrm>
        <a:off x="4320542" y="1916246"/>
        <a:ext cx="351722" cy="481219"/>
      </dsp:txXfrm>
    </dsp:sp>
    <dsp:sp modelId="{6F82A79C-007C-4EB9-8ED2-7CF383999C49}">
      <dsp:nvSpPr>
        <dsp:cNvPr id="0" name=""/>
        <dsp:cNvSpPr/>
      </dsp:nvSpPr>
      <dsp:spPr>
        <a:xfrm>
          <a:off x="4543283" y="3078963"/>
          <a:ext cx="639494" cy="63949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3000" kern="1200">
            <a:ln>
              <a:solidFill>
                <a:srgbClr val="7030A0"/>
              </a:solidFill>
            </a:ln>
            <a:solidFill>
              <a:srgbClr val="7030A0"/>
            </a:solidFill>
          </a:endParaRPr>
        </a:p>
      </dsp:txBody>
      <dsp:txXfrm>
        <a:off x="4687169" y="3078963"/>
        <a:ext cx="351722" cy="4812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7E4B1-D665-40DC-AB3B-B90ED689ADB9}">
      <dsp:nvSpPr>
        <dsp:cNvPr id="0" name=""/>
        <dsp:cNvSpPr/>
      </dsp:nvSpPr>
      <dsp:spPr>
        <a:xfrm>
          <a:off x="492" y="108276"/>
          <a:ext cx="1791761" cy="895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>
              <a:solidFill>
                <a:srgbClr val="7030A0"/>
              </a:solidFill>
            </a:rPr>
            <a:t>Social Network (DM)</a:t>
          </a:r>
          <a:endParaRPr lang="zh-CN" altLang="en-US" sz="2200" kern="1200" dirty="0">
            <a:solidFill>
              <a:srgbClr val="7030A0"/>
            </a:solidFill>
          </a:endParaRPr>
        </a:p>
      </dsp:txBody>
      <dsp:txXfrm>
        <a:off x="26731" y="134515"/>
        <a:ext cx="1739283" cy="843402"/>
      </dsp:txXfrm>
    </dsp:sp>
    <dsp:sp modelId="{1038D708-641B-4662-A92C-CC0712B142F4}">
      <dsp:nvSpPr>
        <dsp:cNvPr id="0" name=""/>
        <dsp:cNvSpPr/>
      </dsp:nvSpPr>
      <dsp:spPr>
        <a:xfrm>
          <a:off x="179668" y="1004157"/>
          <a:ext cx="179176" cy="671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1910"/>
              </a:lnTo>
              <a:lnTo>
                <a:pt x="179176" y="6719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12ECEBC-1BB5-4EEE-B9C9-E2A48FA290CA}">
      <dsp:nvSpPr>
        <dsp:cNvPr id="0" name=""/>
        <dsp:cNvSpPr/>
      </dsp:nvSpPr>
      <dsp:spPr>
        <a:xfrm>
          <a:off x="358844" y="1228127"/>
          <a:ext cx="1433409" cy="895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Microscope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Behavior Analysis</a:t>
          </a:r>
        </a:p>
      </dsp:txBody>
      <dsp:txXfrm>
        <a:off x="385083" y="1254366"/>
        <a:ext cx="1380931" cy="843402"/>
      </dsp:txXfrm>
    </dsp:sp>
    <dsp:sp modelId="{E65EB858-486D-47AF-A1B3-7E8E027FFDE6}">
      <dsp:nvSpPr>
        <dsp:cNvPr id="0" name=""/>
        <dsp:cNvSpPr/>
      </dsp:nvSpPr>
      <dsp:spPr>
        <a:xfrm>
          <a:off x="179668" y="1004157"/>
          <a:ext cx="179176" cy="1791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1761"/>
              </a:lnTo>
              <a:lnTo>
                <a:pt x="179176" y="17917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29E80E7-BF42-41CB-93EA-813DACA2EE15}">
      <dsp:nvSpPr>
        <dsp:cNvPr id="0" name=""/>
        <dsp:cNvSpPr/>
      </dsp:nvSpPr>
      <dsp:spPr>
        <a:xfrm>
          <a:off x="358844" y="2347978"/>
          <a:ext cx="1433409" cy="895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Macroscope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Information Diffusion</a:t>
          </a:r>
          <a:endParaRPr lang="zh-CN" altLang="en-US" sz="1700" kern="1200" dirty="0"/>
        </a:p>
      </dsp:txBody>
      <dsp:txXfrm>
        <a:off x="385083" y="2374217"/>
        <a:ext cx="1380931" cy="843402"/>
      </dsp:txXfrm>
    </dsp:sp>
    <dsp:sp modelId="{1C83F003-DEAA-4DB7-9C6A-A02D6B85B81C}">
      <dsp:nvSpPr>
        <dsp:cNvPr id="0" name=""/>
        <dsp:cNvSpPr/>
      </dsp:nvSpPr>
      <dsp:spPr>
        <a:xfrm>
          <a:off x="2240194" y="108276"/>
          <a:ext cx="1791761" cy="895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>
              <a:solidFill>
                <a:srgbClr val="7030A0"/>
              </a:solidFill>
            </a:rPr>
            <a:t>Multimedia</a:t>
          </a:r>
          <a:endParaRPr lang="zh-CN" altLang="en-US" sz="2200" kern="1200" dirty="0">
            <a:solidFill>
              <a:srgbClr val="7030A0"/>
            </a:solidFill>
          </a:endParaRPr>
        </a:p>
      </dsp:txBody>
      <dsp:txXfrm>
        <a:off x="2266433" y="134515"/>
        <a:ext cx="1739283" cy="843402"/>
      </dsp:txXfrm>
    </dsp:sp>
    <dsp:sp modelId="{4D529E36-3E17-4E57-8D0A-2C6819E45E8E}">
      <dsp:nvSpPr>
        <dsp:cNvPr id="0" name=""/>
        <dsp:cNvSpPr/>
      </dsp:nvSpPr>
      <dsp:spPr>
        <a:xfrm>
          <a:off x="2419370" y="1004157"/>
          <a:ext cx="179176" cy="671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1910"/>
              </a:lnTo>
              <a:lnTo>
                <a:pt x="179176" y="6719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A4BBAD6-D20D-4D02-84E0-2857FF300D41}">
      <dsp:nvSpPr>
        <dsp:cNvPr id="0" name=""/>
        <dsp:cNvSpPr/>
      </dsp:nvSpPr>
      <dsp:spPr>
        <a:xfrm>
          <a:off x="2598546" y="1228127"/>
          <a:ext cx="1433409" cy="895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Media and Human</a:t>
          </a:r>
          <a:endParaRPr lang="zh-CN" altLang="en-US" sz="1700" kern="1200" dirty="0"/>
        </a:p>
      </dsp:txBody>
      <dsp:txXfrm>
        <a:off x="2624785" y="1254366"/>
        <a:ext cx="1380931" cy="843402"/>
      </dsp:txXfrm>
    </dsp:sp>
    <dsp:sp modelId="{03DFB77C-3C43-4BA3-A96A-D3BA9C0171B9}">
      <dsp:nvSpPr>
        <dsp:cNvPr id="0" name=""/>
        <dsp:cNvSpPr/>
      </dsp:nvSpPr>
      <dsp:spPr>
        <a:xfrm>
          <a:off x="2419370" y="1004157"/>
          <a:ext cx="179176" cy="1791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1761"/>
              </a:lnTo>
              <a:lnTo>
                <a:pt x="179176" y="17917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5CC74E3-A96B-4E9D-8DCE-1FA8DE0AEA1A}">
      <dsp:nvSpPr>
        <dsp:cNvPr id="0" name=""/>
        <dsp:cNvSpPr/>
      </dsp:nvSpPr>
      <dsp:spPr>
        <a:xfrm>
          <a:off x="2598546" y="2347978"/>
          <a:ext cx="1433409" cy="895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smtClean="0"/>
            <a:t>Image </a:t>
          </a:r>
          <a:r>
            <a:rPr lang="en-US" altLang="zh-CN" sz="1700" kern="1200" dirty="0" smtClean="0"/>
            <a:t>Search</a:t>
          </a:r>
          <a:endParaRPr lang="zh-CN" altLang="en-US" sz="1700" kern="1200" dirty="0"/>
        </a:p>
      </dsp:txBody>
      <dsp:txXfrm>
        <a:off x="2624785" y="2374217"/>
        <a:ext cx="1380931" cy="843402"/>
      </dsp:txXfrm>
    </dsp:sp>
    <dsp:sp modelId="{5B0FD625-4144-45C7-BA0F-787B8A209246}">
      <dsp:nvSpPr>
        <dsp:cNvPr id="0" name=""/>
        <dsp:cNvSpPr/>
      </dsp:nvSpPr>
      <dsp:spPr>
        <a:xfrm>
          <a:off x="2419370" y="1004157"/>
          <a:ext cx="179176" cy="2911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1612"/>
              </a:lnTo>
              <a:lnTo>
                <a:pt x="179176" y="29116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485015E-695F-4927-811D-DFC877161689}">
      <dsp:nvSpPr>
        <dsp:cNvPr id="0" name=""/>
        <dsp:cNvSpPr/>
      </dsp:nvSpPr>
      <dsp:spPr>
        <a:xfrm>
          <a:off x="2598546" y="3467829"/>
          <a:ext cx="1433409" cy="895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Emotion Detection</a:t>
          </a:r>
        </a:p>
      </dsp:txBody>
      <dsp:txXfrm>
        <a:off x="2624785" y="3494068"/>
        <a:ext cx="1380931" cy="8434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E7E4B1-D665-40DC-AB3B-B90ED689ADB9}">
      <dsp:nvSpPr>
        <dsp:cNvPr id="0" name=""/>
        <dsp:cNvSpPr/>
      </dsp:nvSpPr>
      <dsp:spPr>
        <a:xfrm>
          <a:off x="492" y="108276"/>
          <a:ext cx="1791761" cy="895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>
              <a:solidFill>
                <a:srgbClr val="7030A0"/>
              </a:solidFill>
            </a:rPr>
            <a:t>Social Network (DM)</a:t>
          </a:r>
          <a:endParaRPr lang="zh-CN" altLang="en-US" sz="2200" kern="1200" dirty="0">
            <a:solidFill>
              <a:srgbClr val="7030A0"/>
            </a:solidFill>
          </a:endParaRPr>
        </a:p>
      </dsp:txBody>
      <dsp:txXfrm>
        <a:off x="26731" y="134515"/>
        <a:ext cx="1739283" cy="843402"/>
      </dsp:txXfrm>
    </dsp:sp>
    <dsp:sp modelId="{1038D708-641B-4662-A92C-CC0712B142F4}">
      <dsp:nvSpPr>
        <dsp:cNvPr id="0" name=""/>
        <dsp:cNvSpPr/>
      </dsp:nvSpPr>
      <dsp:spPr>
        <a:xfrm>
          <a:off x="179668" y="1004157"/>
          <a:ext cx="179176" cy="671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1910"/>
              </a:lnTo>
              <a:lnTo>
                <a:pt x="179176" y="6719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12ECEBC-1BB5-4EEE-B9C9-E2A48FA290CA}">
      <dsp:nvSpPr>
        <dsp:cNvPr id="0" name=""/>
        <dsp:cNvSpPr/>
      </dsp:nvSpPr>
      <dsp:spPr>
        <a:xfrm>
          <a:off x="358844" y="1228127"/>
          <a:ext cx="1433409" cy="895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Microscope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Behavior Analysis</a:t>
          </a:r>
        </a:p>
      </dsp:txBody>
      <dsp:txXfrm>
        <a:off x="385083" y="1254366"/>
        <a:ext cx="1380931" cy="843402"/>
      </dsp:txXfrm>
    </dsp:sp>
    <dsp:sp modelId="{E65EB858-486D-47AF-A1B3-7E8E027FFDE6}">
      <dsp:nvSpPr>
        <dsp:cNvPr id="0" name=""/>
        <dsp:cNvSpPr/>
      </dsp:nvSpPr>
      <dsp:spPr>
        <a:xfrm>
          <a:off x="179668" y="1004157"/>
          <a:ext cx="179176" cy="1791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1761"/>
              </a:lnTo>
              <a:lnTo>
                <a:pt x="179176" y="17917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29E80E7-BF42-41CB-93EA-813DACA2EE15}">
      <dsp:nvSpPr>
        <dsp:cNvPr id="0" name=""/>
        <dsp:cNvSpPr/>
      </dsp:nvSpPr>
      <dsp:spPr>
        <a:xfrm>
          <a:off x="358844" y="2347978"/>
          <a:ext cx="1433409" cy="895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err="1" smtClean="0"/>
            <a:t>Macroscope</a:t>
          </a:r>
          <a:endParaRPr lang="en-US" altLang="zh-CN" sz="1700" kern="1200" dirty="0" smtClean="0"/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Information Diffusion</a:t>
          </a:r>
          <a:endParaRPr lang="zh-CN" altLang="en-US" sz="1700" kern="1200" dirty="0"/>
        </a:p>
      </dsp:txBody>
      <dsp:txXfrm>
        <a:off x="385083" y="2374217"/>
        <a:ext cx="1380931" cy="843402"/>
      </dsp:txXfrm>
    </dsp:sp>
    <dsp:sp modelId="{1C83F003-DEAA-4DB7-9C6A-A02D6B85B81C}">
      <dsp:nvSpPr>
        <dsp:cNvPr id="0" name=""/>
        <dsp:cNvSpPr/>
      </dsp:nvSpPr>
      <dsp:spPr>
        <a:xfrm>
          <a:off x="2240194" y="108276"/>
          <a:ext cx="1791761" cy="8958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>
              <a:solidFill>
                <a:srgbClr val="7030A0"/>
              </a:solidFill>
            </a:rPr>
            <a:t>Multimedia</a:t>
          </a:r>
          <a:endParaRPr lang="zh-CN" altLang="en-US" sz="2200" kern="1200" dirty="0">
            <a:solidFill>
              <a:srgbClr val="7030A0"/>
            </a:solidFill>
          </a:endParaRPr>
        </a:p>
      </dsp:txBody>
      <dsp:txXfrm>
        <a:off x="2266433" y="134515"/>
        <a:ext cx="1739283" cy="843402"/>
      </dsp:txXfrm>
    </dsp:sp>
    <dsp:sp modelId="{4D529E36-3E17-4E57-8D0A-2C6819E45E8E}">
      <dsp:nvSpPr>
        <dsp:cNvPr id="0" name=""/>
        <dsp:cNvSpPr/>
      </dsp:nvSpPr>
      <dsp:spPr>
        <a:xfrm>
          <a:off x="2419370" y="1004157"/>
          <a:ext cx="179176" cy="671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1910"/>
              </a:lnTo>
              <a:lnTo>
                <a:pt x="179176" y="67191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A4BBAD6-D20D-4D02-84E0-2857FF300D41}">
      <dsp:nvSpPr>
        <dsp:cNvPr id="0" name=""/>
        <dsp:cNvSpPr/>
      </dsp:nvSpPr>
      <dsp:spPr>
        <a:xfrm>
          <a:off x="2598546" y="1228127"/>
          <a:ext cx="1433409" cy="895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Media and Human</a:t>
          </a:r>
          <a:endParaRPr lang="zh-CN" altLang="en-US" sz="1700" kern="1200" dirty="0"/>
        </a:p>
      </dsp:txBody>
      <dsp:txXfrm>
        <a:off x="2624785" y="1254366"/>
        <a:ext cx="1380931" cy="843402"/>
      </dsp:txXfrm>
    </dsp:sp>
    <dsp:sp modelId="{03DFB77C-3C43-4BA3-A96A-D3BA9C0171B9}">
      <dsp:nvSpPr>
        <dsp:cNvPr id="0" name=""/>
        <dsp:cNvSpPr/>
      </dsp:nvSpPr>
      <dsp:spPr>
        <a:xfrm>
          <a:off x="2419370" y="1004157"/>
          <a:ext cx="179176" cy="17917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91761"/>
              </a:lnTo>
              <a:lnTo>
                <a:pt x="179176" y="179176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5CC74E3-A96B-4E9D-8DCE-1FA8DE0AEA1A}">
      <dsp:nvSpPr>
        <dsp:cNvPr id="0" name=""/>
        <dsp:cNvSpPr/>
      </dsp:nvSpPr>
      <dsp:spPr>
        <a:xfrm>
          <a:off x="2598546" y="2347978"/>
          <a:ext cx="1433409" cy="895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smtClean="0"/>
            <a:t>Image </a:t>
          </a:r>
          <a:r>
            <a:rPr lang="en-US" altLang="zh-CN" sz="1700" kern="1200" dirty="0" smtClean="0"/>
            <a:t>Search</a:t>
          </a:r>
          <a:endParaRPr lang="zh-CN" altLang="en-US" sz="1700" kern="1200" dirty="0"/>
        </a:p>
      </dsp:txBody>
      <dsp:txXfrm>
        <a:off x="2624785" y="2374217"/>
        <a:ext cx="1380931" cy="843402"/>
      </dsp:txXfrm>
    </dsp:sp>
    <dsp:sp modelId="{5B0FD625-4144-45C7-BA0F-787B8A209246}">
      <dsp:nvSpPr>
        <dsp:cNvPr id="0" name=""/>
        <dsp:cNvSpPr/>
      </dsp:nvSpPr>
      <dsp:spPr>
        <a:xfrm>
          <a:off x="2419370" y="1004157"/>
          <a:ext cx="179176" cy="2911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1612"/>
              </a:lnTo>
              <a:lnTo>
                <a:pt x="179176" y="291161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25400" prstMaterial="plastic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485015E-695F-4927-811D-DFC877161689}">
      <dsp:nvSpPr>
        <dsp:cNvPr id="0" name=""/>
        <dsp:cNvSpPr/>
      </dsp:nvSpPr>
      <dsp:spPr>
        <a:xfrm>
          <a:off x="2598546" y="3467829"/>
          <a:ext cx="1433409" cy="89588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z="-152400" prstMaterial="plastic">
          <a:bevelT w="25400" h="25400"/>
          <a:bevelB w="25400" h="254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Emotion Detection</a:t>
          </a:r>
        </a:p>
      </dsp:txBody>
      <dsp:txXfrm>
        <a:off x="2624785" y="3494068"/>
        <a:ext cx="1380931" cy="843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5CBA7-F4AC-47F4-AF60-0BF5B3C6C44E}" type="datetimeFigureOut">
              <a:rPr lang="zh-CN" altLang="en-US" smtClean="0"/>
              <a:t>2014/7/6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A4C35-9090-40A9-B211-5FA1C6DE73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15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700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4173437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6E25B-3149-444F-B11D-C8FB7C3F67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91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450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393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FFB85F-1DA9-49C6-BF54-C566682F4F2D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E737B7-8811-44CB-9E3F-519614A6C7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7513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FDCB3-1308-46ED-B55E-BF0414E52541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F559B6-3965-4AB1-96AD-D90AE43FFD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45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9F5048-6390-4CF1-B61C-751D34B32061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BE097-24CF-41D0-9B03-242165BF9D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0850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EC939-E412-4904-8E97-4E82241C58A2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C13EE-0A33-4AA9-B9B3-C787D8856A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528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D9045-B385-4510-ACF0-771E023D1423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967F5-92E8-4B55-9567-F1B4019D31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3444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30459-68F4-4722-88D8-4853E213017D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AA8EC-FB15-47EA-95AB-E517B7EEB98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418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96C3B4-CA1F-47FE-B7F5-1ACEB8147496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EC827-DF12-4129-90C9-FE5533F980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940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7113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4E9704-5560-4109-AF36-ABEE824D4302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9E57E-1EBC-4DD5-95F1-69CA21CB25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7464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4539E-E84D-43D7-B7A8-C55065B18786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5FDB4-1D6D-4476-A690-29C9F40D07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887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7186F3-45AE-4513-9290-FDB3E8A040E4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6AC47-D43A-404C-9745-CFA064C5BE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227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5A8D04-BB0A-4AF9-9D04-479881C04A01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9D9ED-DD37-4784-A9B2-6BA229D9313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500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A9A05-DCF1-4454-B3A1-5643B74868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63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36B5DE-A649-4136-9371-2DCFC6CD5D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317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246488-3D6C-4622-8D4B-A8A615FB2BC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6289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937CB2-D501-4273-AF7F-9AA3F38316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945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F3A07-EC71-4DBB-9220-904A7482DF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9376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A04D11-4FBE-4A80-8C41-AAA5D3E5F6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969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34228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9365DA-2877-47CA-B126-ED71342281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6174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551B9F-9A77-4848-BBA0-DE07A3E7D5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295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17128-539D-4135-8B78-300C59EE64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7275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4AC9B2-29CD-4A3F-B483-2720630DFE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0934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49DBF0-4525-45E2-B90B-42B8E57440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8712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5D00FD-CE08-42C2-BF84-B89ECDAFE4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4714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106FA4-10C1-4DED-A99E-8C4E33D66A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449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94C609-968A-4AE2-8E39-9F18B3E5B40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58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09EF44-AFCF-415C-A237-2D406F26B1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29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77BA87-AF06-4626-9056-AF77824F5F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14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6386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A68998-0BBF-41FF-A92F-1B993176EC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3621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B8380-A53E-481A-BD07-F59A9D20A7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423284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E527B-1F7D-4832-BC78-CDC76B611A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4599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12968F-9C81-4D82-BBEB-F1391BC33F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2069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202F00-3956-4BF4-B6A2-F65FFF3EB4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5278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1CE01-55D2-4F7B-A947-8BF66F4714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664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D07E3-56DB-43D2-B753-ED14F9A8D7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1114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76E77-5BB2-4499-9790-8866D502C7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1472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9FBA59-3AF0-4EBE-8A7D-D98943A400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5131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5AA15D-8F45-48E3-8BA9-F8CB6649DA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416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5439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CFF68C-6033-4A35-863C-F1C559382F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5929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E75E9-3D36-42E4-9D9B-44E3CA0556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25848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64E66A-500A-4F68-B08D-EE2F6E0613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3593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31DACB-D97E-408F-A142-C433974D27A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513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193485-8EBF-47C9-A1EE-893279461C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14175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FC44A8-3548-4EFD-A1FB-5517CB50F8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80930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74703D-9B1F-4877-B0F8-958E819D3F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9696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EA0253-94A9-41E9-9028-40D405D2E67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73341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92EB58-5F9B-4EF6-A1A9-488D504A02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7250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749CE-0C3B-43ED-85D4-1C986821A8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56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88868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31A18A-34CF-40E3-B8B9-7061C5B29DD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7869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11F74-0294-4486-AB2F-F9B2BB7AEC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712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FD713-9079-429F-ADF3-DA2C8D59AA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9944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EBF7FD-1282-4623-ABDB-0D5CF18D04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0772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455ACC-5644-45E2-A069-81B9403E5E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2798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B60D91-906B-4947-AA3C-008EC3FB02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6398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C2E9FA-AF8E-40C6-91E7-BB1D7B6DF7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30965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E7EFF-4AFB-4620-8AC9-F6F2A8E390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55943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663387-C169-43B1-B537-95670780C7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28483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B1B248-ADC6-4332-8B98-90F88CA575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388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58601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9F23-6E2A-4D9A-A4BD-900C37B362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57723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B4B43F-07B3-4401-9060-39E1CA6CAC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23200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F83D5-6284-43F1-80C4-41F6A31CE0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758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3550B1-9226-484F-AE74-97E83565C9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315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DE238-0136-4EF8-85C0-D6BE8405B6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909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80ACDB-0D4C-4FDE-BD51-2192A4B9DA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871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837764-3329-4170-B8E0-18E7A8110E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8256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5703D1-AA84-40D4-A44D-1604075581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283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8F773D-3947-4F65-A966-BDB15AFC84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54325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3B8267-2786-4D73-AF0E-C944EB8EAB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510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53140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0B513E-4BAD-4CD5-9DC4-3F94DB6764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72874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C88F71-25F4-477D-8A16-96A581E17A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1272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76532-6E52-4615-B943-9951D39C2C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93967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D1346-61E6-4310-8FFF-3A1BD68127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5779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4A41AA-F3FB-4654-BCA4-A6C54764F7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03977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F35A3B-9C9C-4956-BA5E-260F0D26AD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4386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5FDE-ED8D-4644-870B-6BF6506B49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5356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5F6D9-F8B6-42C4-ACBB-B4A96BF3BF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554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26D0D4-FC0C-45DA-9C07-16D5460A7A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43856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0838" y="714375"/>
            <a:ext cx="2114550" cy="56864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57188" y="714375"/>
            <a:ext cx="6191250" cy="56864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64C283-FB1C-4587-B4C8-3FD66FFB88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093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4634359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46812-2EF1-4D3C-886F-4CEB44131F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05594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6F5A5B-F5CA-435A-AEF4-839FE0AEE1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67402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F6CED-B9BC-4C5C-B841-A3FA271FFE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50054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28813"/>
            <a:ext cx="4038600" cy="44719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73710-426C-45DE-868A-DA521EFD6E2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2289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64BD3E-27DD-4A32-B990-D1A9A13CCC2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7552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A1B5BC-B568-40DB-8779-83EA6F0C6A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7370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1534E-C834-4A80-B968-6B5A395955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86610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D5657-7545-493E-9571-77863BDB80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3459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DFB160-6099-41E4-907D-7C4864026B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53665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AFADC-7E09-43E8-B292-6C46E61EC8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55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4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4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image" Target="../media/image4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image" Target="../media/image4.jpe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8.jpe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4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9.jpe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905000"/>
            <a:ext cx="8229600" cy="447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DA0115D3-FBF0-4BBF-B98D-E3C08BF0A84A}" type="datetimeFigureOut">
              <a:rPr lang="zh-CN" altLang="en-US"/>
              <a:pPr>
                <a:defRPr/>
              </a:pPr>
              <a:t>2014/7/6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AA86BEDF-FF06-40CF-86D7-988CA2526E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81D50DB3-4D5E-4436-BC8F-07F966C3A2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3" y="6215063"/>
            <a:ext cx="7842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ACD32969-CCB1-479D-9041-D639F6620B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785813"/>
            <a:ext cx="10001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9C69C01D-034F-4B63-BD4E-429F2005CE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785813"/>
            <a:ext cx="10001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F3F6FCB6-48A4-476D-BEC6-1FFEFABB57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785813"/>
            <a:ext cx="10001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10A15C80-6FB9-499A-B166-05B4BC23C0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785813"/>
            <a:ext cx="10001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819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3487FA9E-C977-4E65-86AF-74F5875E90B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5" descr="学术部logo .jpg"/>
          <p:cNvPicPr>
            <a:picLocks noChangeAspect="1"/>
          </p:cNvPicPr>
          <p:nvPr/>
        </p:nvPicPr>
        <p:blipFill>
          <a:blip r:embed="rId1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785813"/>
            <a:ext cx="1000125" cy="7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28813"/>
            <a:ext cx="8229600" cy="447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357188" y="714375"/>
            <a:ext cx="84582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461125"/>
            <a:ext cx="2895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1">
                <a:latin typeface="+mj-lt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461125"/>
            <a:ext cx="2133600" cy="32067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j-lt"/>
                <a:ea typeface="宋体" charset="-122"/>
              </a:defRPr>
            </a:lvl1pPr>
          </a:lstStyle>
          <a:p>
            <a:pPr>
              <a:defRPr/>
            </a:pPr>
            <a:fld id="{B107B8A1-DAC3-4CDE-9D84-97182765A5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华文中宋" pitchFamily="2" charset="-122"/>
          <a:ea typeface="华文中宋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v"/>
        <a:defRPr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Font typeface="Wingdings" pitchFamily="2" charset="2"/>
        <a:buChar char="§"/>
        <a:defRPr sz="2800">
          <a:solidFill>
            <a:schemeClr val="tx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•"/>
        <a:defRPr sz="2400">
          <a:solidFill>
            <a:schemeClr val="tx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–"/>
        <a:defRPr sz="2000">
          <a:solidFill>
            <a:schemeClr val="tx2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800080"/>
        </a:buClr>
        <a:buChar char="»"/>
        <a:defRPr sz="2000">
          <a:solidFill>
            <a:schemeClr val="tx2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6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9.png"/><Relationship Id="rId4" Type="http://schemas.openxmlformats.org/officeDocument/2006/relationships/image" Target="../media/image162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5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2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png"/><Relationship Id="rId7" Type="http://schemas.openxmlformats.org/officeDocument/2006/relationships/image" Target="../media/image188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7.jpe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8.jpeg"/><Relationship Id="rId3" Type="http://schemas.openxmlformats.org/officeDocument/2006/relationships/image" Target="../media/image11.jpeg"/><Relationship Id="rId7" Type="http://schemas.openxmlformats.org/officeDocument/2006/relationships/image" Target="../media/image23.jpeg"/><Relationship Id="rId12" Type="http://schemas.openxmlformats.org/officeDocument/2006/relationships/image" Target="../media/image2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2.jpeg"/><Relationship Id="rId11" Type="http://schemas.openxmlformats.org/officeDocument/2006/relationships/image" Target="../media/image26.jpeg"/><Relationship Id="rId5" Type="http://schemas.openxmlformats.org/officeDocument/2006/relationships/image" Target="../media/image13.jpeg"/><Relationship Id="rId10" Type="http://schemas.openxmlformats.org/officeDocument/2006/relationships/image" Target="../media/image20.png"/><Relationship Id="rId4" Type="http://schemas.openxmlformats.org/officeDocument/2006/relationships/image" Target="../media/image12.jpeg"/><Relationship Id="rId9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7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9.gif"/><Relationship Id="rId5" Type="http://schemas.openxmlformats.org/officeDocument/2006/relationships/image" Target="../media/image78.gif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5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67544" y="2564904"/>
            <a:ext cx="7988424" cy="1326009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7030A0"/>
                </a:solidFill>
                <a:latin typeface="+mn-ea"/>
                <a:ea typeface="+mn-ea"/>
              </a:rPr>
              <a:t>User Behavior Analysis in Social Networks:</a:t>
            </a:r>
            <a:br>
              <a:rPr lang="en-US" altLang="zh-CN" sz="2400" dirty="0" smtClean="0">
                <a:solidFill>
                  <a:srgbClr val="7030A0"/>
                </a:solidFill>
                <a:latin typeface="+mn-ea"/>
                <a:ea typeface="+mn-ea"/>
              </a:rPr>
            </a:br>
            <a:r>
              <a:rPr lang="en-US" altLang="zh-CN" sz="2400" dirty="0" smtClean="0">
                <a:solidFill>
                  <a:srgbClr val="7030A0"/>
                </a:solidFill>
                <a:latin typeface="+mn-ea"/>
                <a:ea typeface="+mn-ea"/>
              </a:rPr>
              <a:t>Pattern Discovery, Prediction and Anomaly Detection</a:t>
            </a:r>
            <a:endParaRPr lang="zh-CN" altLang="en-US" sz="2400" dirty="0"/>
          </a:p>
        </p:txBody>
      </p:sp>
      <p:sp>
        <p:nvSpPr>
          <p:cNvPr id="7" name="标题 3"/>
          <p:cNvSpPr txBox="1">
            <a:spLocks/>
          </p:cNvSpPr>
          <p:nvPr/>
        </p:nvSpPr>
        <p:spPr bwMode="white">
          <a:xfrm>
            <a:off x="458558" y="4221088"/>
            <a:ext cx="7988424" cy="132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algn="r"/>
            <a:r>
              <a:rPr lang="en-US" altLang="zh-CN" sz="2000" b="0" kern="0" dirty="0" err="1" smtClean="0">
                <a:solidFill>
                  <a:schemeClr val="tx2"/>
                </a:solidFill>
                <a:latin typeface="+mn-ea"/>
                <a:ea typeface="+mn-ea"/>
              </a:rPr>
              <a:t>Meng</a:t>
            </a:r>
            <a:r>
              <a:rPr lang="en-US" altLang="zh-CN" sz="2000" b="0" kern="0" dirty="0" smtClean="0">
                <a:solidFill>
                  <a:schemeClr val="tx2"/>
                </a:solidFill>
                <a:latin typeface="+mn-ea"/>
                <a:ea typeface="+mn-ea"/>
              </a:rPr>
              <a:t> Jiang </a:t>
            </a:r>
            <a:r>
              <a:rPr lang="zh-CN" altLang="en-US" sz="2000" kern="0" dirty="0" smtClean="0">
                <a:solidFill>
                  <a:schemeClr val="tx2"/>
                </a:solidFill>
                <a:latin typeface="+mn-ea"/>
                <a:ea typeface="+mn-ea"/>
              </a:rPr>
              <a:t>蒋 朦</a:t>
            </a:r>
            <a:endParaRPr lang="en-US" altLang="zh-CN" sz="2000" kern="0" dirty="0" smtClean="0">
              <a:solidFill>
                <a:schemeClr val="tx2"/>
              </a:solidFill>
              <a:latin typeface="+mn-ea"/>
              <a:ea typeface="+mn-ea"/>
            </a:endParaRPr>
          </a:p>
          <a:p>
            <a:pPr algn="r"/>
            <a:r>
              <a:rPr lang="en-US" altLang="zh-CN" sz="2000" b="0" kern="0" dirty="0" smtClean="0">
                <a:solidFill>
                  <a:schemeClr val="tx2"/>
                </a:solidFill>
                <a:latin typeface="+mn-ea"/>
                <a:ea typeface="+mn-ea"/>
              </a:rPr>
              <a:t>www.meng-jiang.com</a:t>
            </a:r>
            <a:endParaRPr lang="zh-CN" altLang="en-US" sz="2000" b="0" kern="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896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002278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User-user link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User-item 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en-US" altLang="zh-CN" b="1" dirty="0" smtClean="0">
                <a:solidFill>
                  <a:srgbClr val="FF0000"/>
                </a:solidFill>
              </a:rPr>
              <a:t>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Normal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Anomalous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6942" y="2852936"/>
            <a:ext cx="659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b="1" dirty="0"/>
              <a:t>Social contextual recommendation</a:t>
            </a:r>
            <a:r>
              <a:rPr lang="fr-FR" altLang="zh-CN" dirty="0"/>
              <a:t> [Jiang et al. CIKM 2012] </a:t>
            </a:r>
            <a:endParaRPr lang="zh-CN" altLang="en-US" dirty="0"/>
          </a:p>
        </p:txBody>
      </p:sp>
      <p:pic>
        <p:nvPicPr>
          <p:cNvPr id="24578" name="Picture 2" descr="http://www.meng-jiang.com/images/thumb-jiang-cikm12-contextual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281" y="3446671"/>
            <a:ext cx="5040000" cy="18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51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Buy Twitter Followers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smtClean="0"/>
              <a:t>(</a:t>
            </a:r>
            <a:r>
              <a:rPr lang="en-US" altLang="zh-CN" sz="2000" b="1" dirty="0"/>
              <a:t>Fake) friends with (Real) benefits</a:t>
            </a:r>
          </a:p>
          <a:p>
            <a:r>
              <a:rPr lang="en-US" altLang="zh-CN" sz="2000" b="1" dirty="0"/>
              <a:t>I paid $5 for 4,000 Twitter followers, and here’s what I </a:t>
            </a:r>
            <a:r>
              <a:rPr lang="en-US" altLang="zh-CN" sz="2000" b="1" dirty="0" smtClean="0"/>
              <a:t>found</a:t>
            </a:r>
          </a:p>
          <a:p>
            <a:r>
              <a:rPr lang="en-US" altLang="zh-CN" sz="2000" dirty="0"/>
              <a:t>https://medium.com/i-data/fake-friends-with-real-benefits-eec8c4693bd3</a:t>
            </a:r>
          </a:p>
          <a:p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4" name="AutoShape 2" descr="https://d262ilb51hltx0.cloudfront.net/max/700/gradv/29/81/40/1*wZ7XrANFmrdOrbzrXfkgu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144" y="3140968"/>
            <a:ext cx="3960000" cy="357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15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Buy Twitter Followers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smtClean="0"/>
              <a:t>(</a:t>
            </a:r>
            <a:r>
              <a:rPr lang="en-US" altLang="zh-CN" sz="2000" b="1" dirty="0"/>
              <a:t>Fake) friends with (Real) benefits</a:t>
            </a:r>
          </a:p>
          <a:p>
            <a:r>
              <a:rPr lang="en-US" altLang="zh-CN" sz="2000" b="1" dirty="0"/>
              <a:t>I paid $5 for 4,000 Twitter followers, and here’s what I </a:t>
            </a:r>
            <a:r>
              <a:rPr lang="en-US" altLang="zh-CN" sz="2000" b="1" dirty="0" smtClean="0"/>
              <a:t>found</a:t>
            </a:r>
          </a:p>
          <a:p>
            <a:r>
              <a:rPr lang="en-US" altLang="zh-CN" sz="2000" dirty="0"/>
              <a:t>https://medium.com/i-data/fake-friends-with-real-benefits-eec8c4693bd3</a:t>
            </a:r>
          </a:p>
          <a:p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4" name="AutoShape 2" descr="https://d262ilb51hltx0.cloudfront.net/max/700/gradv/29/81/40/1*wZ7XrANFmrdOrbzrXfkgu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68960"/>
            <a:ext cx="3600000" cy="366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15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Buy Twitter Followers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smtClean="0"/>
              <a:t>(</a:t>
            </a:r>
            <a:r>
              <a:rPr lang="en-US" altLang="zh-CN" sz="2000" b="1" dirty="0"/>
              <a:t>Fake) friends with (Real) benefits</a:t>
            </a:r>
          </a:p>
          <a:p>
            <a:r>
              <a:rPr lang="en-US" altLang="zh-CN" sz="2000" b="1" dirty="0"/>
              <a:t>I paid $5 for 4,000 Twitter followers, and here’s what I </a:t>
            </a:r>
            <a:r>
              <a:rPr lang="en-US" altLang="zh-CN" sz="2000" b="1" dirty="0" smtClean="0"/>
              <a:t>found</a:t>
            </a:r>
          </a:p>
          <a:p>
            <a:r>
              <a:rPr lang="en-US" altLang="zh-CN" sz="2000" dirty="0"/>
              <a:t>https://medium.com/i-data/fake-friends-with-real-benefits-eec8c4693bd3</a:t>
            </a:r>
          </a:p>
          <a:p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4" name="AutoShape 2" descr="https://d262ilb51hltx0.cloudfront.net/max/700/gradv/29/81/40/1*wZ7XrANFmrdOrbzrXfkgu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53" y="3284984"/>
            <a:ext cx="3384376" cy="338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8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Zombie Follower Detection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Challenges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Scalability</a:t>
            </a:r>
            <a:r>
              <a:rPr lang="en-US" altLang="zh-CN" sz="2000" dirty="0" smtClean="0"/>
              <a:t>: How </a:t>
            </a:r>
            <a:r>
              <a:rPr lang="en-US" altLang="zh-CN" sz="2000" dirty="0"/>
              <a:t>to catch zombie followers from large graphs of millions of nodes and billions of edges</a:t>
            </a:r>
            <a:r>
              <a:rPr lang="en-US" altLang="zh-CN" sz="2000" dirty="0" smtClean="0"/>
              <a:t>?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45030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Out-degree Distribution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Power-law distribution (bipartite graph)</a:t>
            </a:r>
            <a:endParaRPr lang="zh-CN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318156"/>
              </p:ext>
            </p:extLst>
          </p:nvPr>
        </p:nvGraphicFramePr>
        <p:xfrm>
          <a:off x="377384" y="2636912"/>
          <a:ext cx="8352927" cy="3134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4309"/>
                <a:gridCol w="2784309"/>
                <a:gridCol w="2784309"/>
              </a:tblGrid>
              <a:tr h="626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DBLP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Author</a:t>
                      </a:r>
                      <a:r>
                        <a:rPr lang="en-US" altLang="zh-CN" dirty="0" smtClean="0"/>
                        <a:t>-publication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Epinions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User</a:t>
                      </a:r>
                      <a:r>
                        <a:rPr lang="en-US" altLang="zh-CN" dirty="0" smtClean="0"/>
                        <a:t>-rates-product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Delicious</a:t>
                      </a:r>
                    </a:p>
                    <a:p>
                      <a:pPr algn="ctr"/>
                      <a:r>
                        <a:rPr lang="en-US" altLang="zh-CN" b="1" dirty="0" smtClean="0"/>
                        <a:t>User</a:t>
                      </a:r>
                      <a:r>
                        <a:rPr lang="en-US" altLang="zh-CN" b="0" dirty="0" smtClean="0"/>
                        <a:t>-tag</a:t>
                      </a:r>
                      <a:endParaRPr lang="zh-CN" altLang="en-US" b="0" dirty="0"/>
                    </a:p>
                  </a:txBody>
                  <a:tcPr/>
                </a:tc>
              </a:tr>
              <a:tr h="249463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381705" y="6578307"/>
            <a:ext cx="2762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http://konect.uni-koblenz.de/networks/</a:t>
            </a:r>
            <a:endParaRPr lang="zh-CN" altLang="en-US" sz="1200" dirty="0"/>
          </a:p>
        </p:txBody>
      </p:sp>
      <p:pic>
        <p:nvPicPr>
          <p:cNvPr id="1034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90792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konect.uni-koblenz.de/img/degree.u.epinions-ra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474" y="3468284"/>
            <a:ext cx="2700000" cy="2116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konect.uni-koblenz.de/img/degree.u.delicious-u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429489"/>
            <a:ext cx="2700000" cy="219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2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Out-degree Distribution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Power-law distribution (directed graph)</a:t>
            </a:r>
            <a:endParaRPr lang="zh-CN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4420057"/>
              </p:ext>
            </p:extLst>
          </p:nvPr>
        </p:nvGraphicFramePr>
        <p:xfrm>
          <a:off x="377384" y="2636912"/>
          <a:ext cx="8352927" cy="3134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4309"/>
                <a:gridCol w="2784309"/>
                <a:gridCol w="2784309"/>
              </a:tblGrid>
              <a:tr h="626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Wikipedia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Page</a:t>
                      </a:r>
                      <a:r>
                        <a:rPr lang="en-US" altLang="zh-CN" dirty="0" smtClean="0"/>
                        <a:t>-links-to</a:t>
                      </a:r>
                      <a:r>
                        <a:rPr lang="en-US" altLang="zh-CN" baseline="0" dirty="0" smtClean="0"/>
                        <a:t>-page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Baidu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Page</a:t>
                      </a:r>
                      <a:r>
                        <a:rPr lang="en-US" altLang="zh-CN" dirty="0" smtClean="0"/>
                        <a:t>-links-to</a:t>
                      </a:r>
                      <a:r>
                        <a:rPr lang="en-US" altLang="zh-CN" baseline="0" dirty="0" smtClean="0"/>
                        <a:t>-page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Google</a:t>
                      </a:r>
                      <a:endParaRPr lang="zh-CN" altLang="en-US" b="1" dirty="0"/>
                    </a:p>
                    <a:p>
                      <a:pPr algn="ctr"/>
                      <a:r>
                        <a:rPr lang="en-US" altLang="zh-CN" b="1" dirty="0" smtClean="0"/>
                        <a:t>Page</a:t>
                      </a:r>
                      <a:r>
                        <a:rPr lang="en-US" altLang="zh-CN" dirty="0" smtClean="0"/>
                        <a:t>-links-to</a:t>
                      </a:r>
                      <a:r>
                        <a:rPr lang="en-US" altLang="zh-CN" baseline="0" dirty="0" smtClean="0"/>
                        <a:t>-page</a:t>
                      </a:r>
                      <a:endParaRPr lang="zh-CN" altLang="en-US" dirty="0"/>
                    </a:p>
                  </a:txBody>
                  <a:tcPr/>
                </a:tc>
              </a:tr>
              <a:tr h="249463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381705" y="6578307"/>
            <a:ext cx="2762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http://konect.uni-koblenz.de/networks/</a:t>
            </a:r>
            <a:endParaRPr lang="zh-CN" altLang="en-US" sz="1200" dirty="0"/>
          </a:p>
        </p:txBody>
      </p:sp>
      <p:pic>
        <p:nvPicPr>
          <p:cNvPr id="1028" name="Picture 4" descr="http://konect.uni-koblenz.de/img/degree.u.zhishi-baidu-internallin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33805"/>
            <a:ext cx="2700000" cy="201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konect.uni-koblenz.de/img/degree.u.dbpedia-lin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7" y="3429000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konect.uni-koblenz.de/img/degree.u.web-Goog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499108"/>
            <a:ext cx="2700000" cy="20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29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Out-degree Distribution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Power-law distribution (directed graph - social network)</a:t>
            </a:r>
            <a:endParaRPr lang="zh-CN" altLang="en-US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410805"/>
              </p:ext>
            </p:extLst>
          </p:nvPr>
        </p:nvGraphicFramePr>
        <p:xfrm>
          <a:off x="377384" y="2636912"/>
          <a:ext cx="8352927" cy="3134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4309"/>
                <a:gridCol w="2784309"/>
                <a:gridCol w="2784309"/>
              </a:tblGrid>
              <a:tr h="626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LiveJournal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User</a:t>
                      </a:r>
                      <a:r>
                        <a:rPr lang="en-US" altLang="zh-CN" dirty="0" smtClean="0"/>
                        <a:t>-user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Flickr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User</a:t>
                      </a:r>
                      <a:r>
                        <a:rPr lang="en-US" altLang="zh-CN" b="0" dirty="0" smtClean="0"/>
                        <a:t>-user</a:t>
                      </a:r>
                      <a:endParaRPr lang="zh-CN" alt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9463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381705" y="6578307"/>
            <a:ext cx="27622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http://konect.uni-koblenz.de/networks/</a:t>
            </a:r>
            <a:endParaRPr lang="zh-CN" altLang="en-US" sz="1200" dirty="0"/>
          </a:p>
        </p:txBody>
      </p:sp>
      <p:pic>
        <p:nvPicPr>
          <p:cNvPr id="3074" name="Picture 2" descr="http://konect.uni-koblenz.de/img/degree.u.soc-LiveJournal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0924"/>
            <a:ext cx="2700000" cy="205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konect.uni-koblenz.de/img/degree.u.flickr-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465989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435642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355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What We Have…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523456"/>
              </p:ext>
            </p:extLst>
          </p:nvPr>
        </p:nvGraphicFramePr>
        <p:xfrm>
          <a:off x="1151260" y="1988840"/>
          <a:ext cx="6984776" cy="39064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92388"/>
                <a:gridCol w="3492388"/>
              </a:tblGrid>
              <a:tr h="576064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Twitter (2009)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41</a:t>
                      </a:r>
                      <a:r>
                        <a:rPr lang="en-US" altLang="zh-CN" b="0" baseline="0" dirty="0" smtClean="0"/>
                        <a:t> million users</a:t>
                      </a:r>
                      <a:endParaRPr lang="zh-CN" alt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err="1" smtClean="0"/>
                        <a:t>Tencent</a:t>
                      </a:r>
                      <a:r>
                        <a:rPr lang="en-US" altLang="zh-CN" b="1" dirty="0" smtClean="0"/>
                        <a:t> </a:t>
                      </a:r>
                      <a:r>
                        <a:rPr lang="en-US" altLang="zh-CN" b="1" dirty="0" err="1" smtClean="0"/>
                        <a:t>Weibo</a:t>
                      </a:r>
                      <a:r>
                        <a:rPr lang="en-US" altLang="zh-CN" b="1" dirty="0" smtClean="0"/>
                        <a:t> (2011)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117</a:t>
                      </a:r>
                      <a:r>
                        <a:rPr lang="en-US" altLang="zh-CN" b="0" baseline="0" dirty="0" smtClean="0"/>
                        <a:t> million users</a:t>
                      </a:r>
                    </a:p>
                  </a:txBody>
                  <a:tcPr/>
                </a:tc>
              </a:tr>
              <a:tr h="3266364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 descr="C:\Users\meng\Desktop\twitter_DC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284" y="2636912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meng\Desktop\weibojan_D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68" y="2636912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2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Zombie Follower Detection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Challenges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Scalability</a:t>
            </a:r>
            <a:r>
              <a:rPr lang="en-US" altLang="zh-CN" sz="2000" dirty="0" smtClean="0"/>
              <a:t>: How </a:t>
            </a:r>
            <a:r>
              <a:rPr lang="en-US" altLang="zh-CN" sz="2000" dirty="0"/>
              <a:t>to catch zombie followers from large graphs of millions of nodes and billions of edges</a:t>
            </a:r>
            <a:r>
              <a:rPr lang="en-US" altLang="zh-CN" sz="2000" dirty="0" smtClean="0"/>
              <a:t>?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Can we explain the spikes on out-degree distributions?</a:t>
            </a:r>
            <a:endParaRPr lang="en-US" altLang="zh-CN" sz="20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1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Zombie Follower Detection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Challenges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Scalability: How </a:t>
            </a:r>
            <a:r>
              <a:rPr lang="en-US" altLang="zh-CN" sz="2000" dirty="0">
                <a:solidFill>
                  <a:schemeClr val="tx1"/>
                </a:solidFill>
              </a:rPr>
              <a:t>to catch zombie followers from large graphs of millions of nodes and billions of edges</a:t>
            </a:r>
            <a:r>
              <a:rPr lang="en-US" altLang="zh-CN" sz="2000" dirty="0" smtClean="0">
                <a:solidFill>
                  <a:schemeClr val="tx1"/>
                </a:solidFill>
              </a:rPr>
              <a:t>? Can we explain the spikes on out-degree distributions?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Camouflage</a:t>
            </a:r>
            <a:r>
              <a:rPr lang="en-US" altLang="zh-CN" sz="2000" dirty="0" smtClean="0">
                <a:solidFill>
                  <a:schemeClr val="tx1"/>
                </a:solidFill>
              </a:rPr>
              <a:t>: fake profile, no or little content, extra performance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859749"/>
            <a:ext cx="2591888" cy="264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077072"/>
            <a:ext cx="3608331" cy="1200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054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359945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User-user link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User-item 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en-US" altLang="zh-CN" b="1" dirty="0" smtClean="0">
                <a:solidFill>
                  <a:srgbClr val="FF0000"/>
                </a:solidFill>
              </a:rPr>
              <a:t>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Normal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Anomalous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8675" y="2853615"/>
            <a:ext cx="5173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Scalable recommendation with social </a:t>
            </a:r>
            <a:r>
              <a:rPr lang="en-US" altLang="zh-CN" b="1" dirty="0" smtClean="0"/>
              <a:t>context</a:t>
            </a:r>
          </a:p>
          <a:p>
            <a:r>
              <a:rPr lang="en-US" altLang="zh-CN" dirty="0" smtClean="0"/>
              <a:t>[Jiang </a:t>
            </a:r>
            <a:r>
              <a:rPr lang="en-US" altLang="zh-CN" dirty="0"/>
              <a:t>et al. TKDE 2014] </a:t>
            </a:r>
            <a:endParaRPr lang="zh-CN" altLang="en-US" dirty="0"/>
          </a:p>
        </p:txBody>
      </p:sp>
      <p:pic>
        <p:nvPicPr>
          <p:cNvPr id="21506" name="Picture 2" descr="http://www.meng-jiang.com/images/thumb-jiang-tkde1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281" y="3645024"/>
            <a:ext cx="5040000" cy="178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1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Zombie Follower Detection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Challenges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Scalability: How </a:t>
            </a:r>
            <a:r>
              <a:rPr lang="en-US" altLang="zh-CN" sz="2000" dirty="0">
                <a:solidFill>
                  <a:schemeClr val="tx1"/>
                </a:solidFill>
              </a:rPr>
              <a:t>to catch zombie followers from large graphs of millions of nodes and billions of edges</a:t>
            </a:r>
            <a:r>
              <a:rPr lang="en-US" altLang="zh-CN" sz="2000" dirty="0" smtClean="0">
                <a:solidFill>
                  <a:schemeClr val="tx1"/>
                </a:solidFill>
              </a:rPr>
              <a:t>? Can we explain the spikes on out-degree distributions?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Camouflage</a:t>
            </a:r>
            <a:r>
              <a:rPr lang="en-US" altLang="zh-CN" sz="2000" dirty="0" smtClean="0">
                <a:solidFill>
                  <a:schemeClr val="tx1"/>
                </a:solidFill>
              </a:rPr>
              <a:t>: fake profile, no or little content, extra performance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17" y="3717032"/>
            <a:ext cx="2160000" cy="54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6336704" cy="3117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9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Zombie Follower Detection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Challenges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Scalability: How </a:t>
            </a:r>
            <a:r>
              <a:rPr lang="en-US" altLang="zh-CN" sz="2000" dirty="0">
                <a:solidFill>
                  <a:schemeClr val="tx1"/>
                </a:solidFill>
              </a:rPr>
              <a:t>to catch zombie followers from large graphs of millions of nodes and billions of edges</a:t>
            </a:r>
            <a:r>
              <a:rPr lang="en-US" altLang="zh-CN" sz="2000" dirty="0" smtClean="0">
                <a:solidFill>
                  <a:schemeClr val="tx1"/>
                </a:solidFill>
              </a:rPr>
              <a:t>? Can we explain the spikes on out-degree distributions?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Camouflage</a:t>
            </a:r>
            <a:r>
              <a:rPr lang="en-US" altLang="zh-CN" sz="2000" dirty="0" smtClean="0">
                <a:solidFill>
                  <a:schemeClr val="tx1"/>
                </a:solidFill>
              </a:rPr>
              <a:t>: fake profile, no or little content, extra performance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50" y="3680722"/>
            <a:ext cx="4134910" cy="306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33869"/>
            <a:ext cx="3888432" cy="986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9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Zombie Follower Detection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Challenges</a:t>
            </a:r>
          </a:p>
          <a:p>
            <a:pPr lvl="1"/>
            <a:r>
              <a:rPr lang="en-US" altLang="zh-CN" sz="2000" dirty="0">
                <a:solidFill>
                  <a:schemeClr val="tx1"/>
                </a:solidFill>
              </a:rPr>
              <a:t>Scalability: How to catch zombie followers from large graphs of millions of nodes and billions of edges? Can we explain the spikes on out-degree distributions?</a:t>
            </a:r>
          </a:p>
          <a:p>
            <a:pPr lvl="1"/>
            <a:r>
              <a:rPr lang="en-US" altLang="zh-CN" sz="2000" dirty="0">
                <a:solidFill>
                  <a:schemeClr val="tx1"/>
                </a:solidFill>
              </a:rPr>
              <a:t>Camouflage: fake profile, no or little content, extra </a:t>
            </a:r>
            <a:r>
              <a:rPr lang="en-US" altLang="zh-CN" sz="2000" dirty="0" smtClean="0">
                <a:solidFill>
                  <a:schemeClr val="tx1"/>
                </a:solidFill>
              </a:rPr>
              <a:t>performance</a:t>
            </a:r>
            <a:endParaRPr lang="en-US" altLang="zh-CN" sz="2400" dirty="0" smtClean="0"/>
          </a:p>
          <a:p>
            <a:r>
              <a:rPr lang="en-US" altLang="zh-CN" sz="2400" dirty="0" smtClean="0"/>
              <a:t>Previous approaches</a:t>
            </a:r>
            <a:endParaRPr lang="en-US" altLang="zh-CN" sz="24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299627"/>
              </p:ext>
            </p:extLst>
          </p:nvPr>
        </p:nvGraphicFramePr>
        <p:xfrm>
          <a:off x="395538" y="4221088"/>
          <a:ext cx="849694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157"/>
                <a:gridCol w="1416157"/>
                <a:gridCol w="1416157"/>
                <a:gridCol w="1416157"/>
                <a:gridCol w="1416157"/>
                <a:gridCol w="14161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</a:p>
                    <a:p>
                      <a:r>
                        <a:rPr lang="en-US" altLang="zh-CN" dirty="0" smtClean="0"/>
                        <a:t>(+1,-1)</a:t>
                      </a:r>
                      <a:endParaRPr lang="zh-CN" alt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Out-degree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In-degree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#tweet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</a:t>
                      </a:r>
                      <a:r>
                        <a:rPr lang="en-US" altLang="zh-CN" dirty="0" err="1" smtClean="0"/>
                        <a:t>url</a:t>
                      </a:r>
                      <a:r>
                        <a:rPr lang="en-US" altLang="zh-CN" dirty="0" smtClean="0"/>
                        <a:t> in tweets</a:t>
                      </a:r>
                      <a:endParaRPr lang="zh-CN" altLang="en-US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#hashtag in tweets</a:t>
                      </a:r>
                      <a:endParaRPr lang="zh-CN" altLang="en-US" dirty="0" smtClean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8" name="直接连接符 7"/>
          <p:cNvCxnSpPr/>
          <p:nvPr/>
        </p:nvCxnSpPr>
        <p:spPr>
          <a:xfrm>
            <a:off x="1115616" y="4941168"/>
            <a:ext cx="0" cy="504056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流程图: 磁盘 11"/>
          <p:cNvSpPr/>
          <p:nvPr/>
        </p:nvSpPr>
        <p:spPr>
          <a:xfrm>
            <a:off x="467544" y="5517232"/>
            <a:ext cx="1296144" cy="828672"/>
          </a:xfrm>
          <a:prstGeom prst="flowChartMagneticDisk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classifier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左大括号 12"/>
          <p:cNvSpPr/>
          <p:nvPr/>
        </p:nvSpPr>
        <p:spPr>
          <a:xfrm rot="16200000">
            <a:off x="6570223" y="3519008"/>
            <a:ext cx="252028" cy="30963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315089" y="5260558"/>
            <a:ext cx="2762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/>
              <a:t>Content-based features</a:t>
            </a:r>
          </a:p>
          <a:p>
            <a:pPr algn="ctr"/>
            <a:r>
              <a:rPr lang="en-US" altLang="zh-CN" b="1" dirty="0" smtClean="0"/>
              <a:t>0, 0, 0 sorry…</a:t>
            </a:r>
            <a:endParaRPr lang="zh-CN" altLang="en-US" b="1" dirty="0"/>
          </a:p>
        </p:txBody>
      </p:sp>
      <p:sp>
        <p:nvSpPr>
          <p:cNvPr id="15" name="左大括号 14"/>
          <p:cNvSpPr/>
          <p:nvPr/>
        </p:nvSpPr>
        <p:spPr>
          <a:xfrm rot="16200000">
            <a:off x="3059832" y="4293096"/>
            <a:ext cx="252028" cy="154817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900879" y="5228292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Graph-based features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9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Graph-based Feature Space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5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42206"/>
            <a:ext cx="324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369" y="2247766"/>
            <a:ext cx="3240000" cy="32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37907" y="1780541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Followers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23044" y="1780541"/>
            <a:ext cx="1572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latin typeface="+mn-ea"/>
                <a:cs typeface="Times New Roman" panose="02020603050405020304" pitchFamily="18" charset="0"/>
              </a:rPr>
              <a:t>Followees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5466847"/>
            <a:ext cx="6912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We spot some outliers, but are they suspicious?</a:t>
            </a:r>
          </a:p>
          <a:p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Answer: 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suspicious behavior patterns </a:t>
            </a: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create suspicious graph structure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9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 smtClean="0">
                <a:latin typeface="+mn-ea"/>
                <a:ea typeface="+mn-ea"/>
              </a:rPr>
              <a:t>Compare Zombie Follower and Normal User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X = @Buy_AB22: a zombie follower with 20 </a:t>
            </a:r>
            <a:r>
              <a:rPr lang="en-US" altLang="zh-CN" sz="2000" dirty="0" err="1" smtClean="0"/>
              <a:t>followees</a:t>
            </a:r>
            <a:endParaRPr lang="en-US" altLang="zh-CN" sz="2000" dirty="0" smtClean="0"/>
          </a:p>
          <a:p>
            <a:r>
              <a:rPr lang="en-US" altLang="zh-CN" sz="2000" dirty="0" smtClean="0"/>
              <a:t>Y = a random user with 20 </a:t>
            </a:r>
            <a:r>
              <a:rPr lang="en-US" altLang="zh-CN" sz="2000" dirty="0" err="1" smtClean="0"/>
              <a:t>followees</a:t>
            </a:r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Suspicious behavior: similar with each other, different from normal.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09756"/>
            <a:ext cx="28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25270" y="3019732"/>
            <a:ext cx="1678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X’s </a:t>
            </a:r>
            <a:r>
              <a:rPr lang="en-US" altLang="zh-CN" sz="2000" dirty="0" err="1" smtClean="0">
                <a:latin typeface="+mn-ea"/>
                <a:cs typeface="Times New Roman" panose="02020603050405020304" pitchFamily="18" charset="0"/>
              </a:rPr>
              <a:t>followees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>
            <a:stCxn id="6" idx="1"/>
          </p:cNvCxnSpPr>
          <p:nvPr/>
        </p:nvCxnSpPr>
        <p:spPr>
          <a:xfrm flipH="1">
            <a:off x="6295136" y="3219787"/>
            <a:ext cx="630134" cy="71410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55768" y="3826590"/>
            <a:ext cx="1678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Y’s </a:t>
            </a:r>
            <a:r>
              <a:rPr lang="en-US" altLang="zh-CN" sz="2000" dirty="0" err="1" smtClean="0">
                <a:latin typeface="+mn-ea"/>
                <a:cs typeface="Times New Roman" panose="02020603050405020304" pitchFamily="18" charset="0"/>
              </a:rPr>
              <a:t>followees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6407696" y="4026645"/>
            <a:ext cx="648072" cy="26161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68255"/>
            <a:ext cx="28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9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Suspicious Behavior Pattern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Behavior-based features</a:t>
            </a:r>
          </a:p>
          <a:p>
            <a:r>
              <a:rPr lang="en-US" altLang="zh-CN" sz="2000" dirty="0" smtClean="0"/>
              <a:t>Synchronicity: similarity between one’s </a:t>
            </a:r>
            <a:r>
              <a:rPr lang="en-US" altLang="zh-CN" sz="2000" dirty="0" err="1" smtClean="0"/>
              <a:t>followees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Normality: similarity between one’s </a:t>
            </a:r>
            <a:r>
              <a:rPr lang="en-US" altLang="zh-CN" sz="2000" dirty="0" err="1" smtClean="0"/>
              <a:t>followee</a:t>
            </a:r>
            <a:r>
              <a:rPr lang="en-US" altLang="zh-CN" sz="2000" dirty="0" smtClean="0"/>
              <a:t> and everyone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Theorem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anose="02020603050405020304" pitchFamily="18" charset="0"/>
              </a:rPr>
              <a:t>For any distribution, there is a parabolic lower limit in the synchronicity-normality plot.</a:t>
            </a:r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/>
          </a:p>
        </p:txBody>
      </p:sp>
      <p:pic>
        <p:nvPicPr>
          <p:cNvPr id="5" name="Picture 5" descr="C:\Users\meng\Desktop\mysyn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908" y="2822401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C:\Users\meng\Desktop\mynormal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27" y="4234827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24500" y="497591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Feature vector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8" name="直接连接符 7"/>
          <p:cNvCxnSpPr>
            <a:stCxn id="7" idx="1"/>
          </p:cNvCxnSpPr>
          <p:nvPr/>
        </p:nvCxnSpPr>
        <p:spPr>
          <a:xfrm flipH="1" flipV="1">
            <a:off x="6132412" y="4551794"/>
            <a:ext cx="792088" cy="624176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00" y="6052929"/>
            <a:ext cx="4824536" cy="41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29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Synchronicity-Normality Plot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Use </a:t>
            </a:r>
            <a:r>
              <a:rPr lang="en-US" altLang="zh-CN" sz="2400" i="1" dirty="0" err="1" smtClean="0">
                <a:solidFill>
                  <a:schemeClr val="tx1"/>
                </a:solidFill>
              </a:rPr>
              <a:t>CatchSync</a:t>
            </a:r>
            <a:r>
              <a:rPr lang="en-US" altLang="zh-CN" sz="2400" dirty="0" smtClean="0">
                <a:solidFill>
                  <a:schemeClr val="tx1"/>
                </a:solidFill>
              </a:rPr>
              <a:t> to catch Zombie follower</a:t>
            </a:r>
          </a:p>
          <a:p>
            <a:pPr lvl="1"/>
            <a:r>
              <a:rPr lang="en-US" altLang="zh-CN" sz="2000" b="1" dirty="0" smtClean="0">
                <a:solidFill>
                  <a:schemeClr val="tx1"/>
                </a:solidFill>
              </a:rPr>
              <a:t>Synchronized</a:t>
            </a:r>
            <a:r>
              <a:rPr lang="en-US" altLang="zh-CN" sz="2000" dirty="0" smtClean="0">
                <a:solidFill>
                  <a:schemeClr val="tx1"/>
                </a:solidFill>
              </a:rPr>
              <a:t> and </a:t>
            </a:r>
            <a:r>
              <a:rPr lang="en-US" altLang="zh-CN" sz="2000" b="1" dirty="0" smtClean="0">
                <a:solidFill>
                  <a:schemeClr val="tx1"/>
                </a:solidFill>
              </a:rPr>
              <a:t>abnormal</a:t>
            </a:r>
            <a:r>
              <a:rPr lang="en-US" altLang="zh-CN" sz="2000" dirty="0" smtClean="0">
                <a:solidFill>
                  <a:schemeClr val="tx1"/>
                </a:solidFill>
              </a:rPr>
              <a:t> behavior</a:t>
            </a:r>
          </a:p>
          <a:p>
            <a:pPr lvl="1"/>
            <a:r>
              <a:rPr lang="en-US" altLang="zh-CN" sz="2000" b="1" dirty="0" smtClean="0">
                <a:solidFill>
                  <a:schemeClr val="tx1"/>
                </a:solidFill>
              </a:rPr>
              <a:t>Big</a:t>
            </a:r>
            <a:r>
              <a:rPr lang="en-US" altLang="zh-CN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u="sng" dirty="0" smtClean="0">
                <a:solidFill>
                  <a:schemeClr val="tx1"/>
                </a:solidFill>
              </a:rPr>
              <a:t>synchronicity</a:t>
            </a:r>
            <a:r>
              <a:rPr lang="en-US" altLang="zh-CN" sz="2000" dirty="0" smtClean="0">
                <a:solidFill>
                  <a:schemeClr val="tx1"/>
                </a:solidFill>
              </a:rPr>
              <a:t> and </a:t>
            </a:r>
            <a:r>
              <a:rPr lang="en-US" altLang="zh-CN" sz="2000" b="1" dirty="0" smtClean="0">
                <a:solidFill>
                  <a:schemeClr val="tx1"/>
                </a:solidFill>
              </a:rPr>
              <a:t>small</a:t>
            </a:r>
            <a:r>
              <a:rPr lang="en-US" altLang="zh-CN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u="sng" dirty="0" smtClean="0">
                <a:solidFill>
                  <a:schemeClr val="tx1"/>
                </a:solidFill>
              </a:rPr>
              <a:t>normality</a:t>
            </a:r>
            <a:r>
              <a:rPr lang="en-US" altLang="zh-CN" sz="2000" dirty="0" smtClean="0">
                <a:solidFill>
                  <a:schemeClr val="tx1"/>
                </a:solidFill>
              </a:rPr>
              <a:t>; away from the densest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Last step: develop a distance-based anomaly detection method!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691307"/>
            <a:ext cx="28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691307"/>
            <a:ext cx="2880000" cy="28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68886" y="4001283"/>
            <a:ext cx="1678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X’s </a:t>
            </a:r>
            <a:r>
              <a:rPr lang="en-US" altLang="zh-CN" sz="2000" dirty="0" err="1" smtClean="0">
                <a:latin typeface="+mn-ea"/>
                <a:cs typeface="Times New Roman" panose="02020603050405020304" pitchFamily="18" charset="0"/>
              </a:rPr>
              <a:t>followees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7" name="直接连接符 6"/>
          <p:cNvCxnSpPr>
            <a:stCxn id="6" idx="1"/>
          </p:cNvCxnSpPr>
          <p:nvPr/>
        </p:nvCxnSpPr>
        <p:spPr>
          <a:xfrm flipH="1">
            <a:off x="2838752" y="4201338"/>
            <a:ext cx="630134" cy="71410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99384" y="4808141"/>
            <a:ext cx="1678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Y’s </a:t>
            </a:r>
            <a:r>
              <a:rPr lang="en-US" altLang="zh-CN" sz="2000" dirty="0" err="1" smtClean="0">
                <a:latin typeface="+mn-ea"/>
                <a:cs typeface="Times New Roman" panose="02020603050405020304" pitchFamily="18" charset="0"/>
              </a:rPr>
              <a:t>followees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2951312" y="5008196"/>
            <a:ext cx="648072" cy="26161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54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Goal 1: Do we catch the anomalies?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Graph-based feature space</a:t>
            </a:r>
          </a:p>
          <a:p>
            <a:r>
              <a:rPr lang="en-US" altLang="zh-CN" sz="2400" dirty="0" smtClean="0"/>
              <a:t>Followers</a:t>
            </a:r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Followees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492896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025" y="2492896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437112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025" y="4437112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箭头连接符 7"/>
          <p:cNvCxnSpPr>
            <a:stCxn id="4" idx="3"/>
            <a:endCxn id="5" idx="1"/>
          </p:cNvCxnSpPr>
          <p:nvPr/>
        </p:nvCxnSpPr>
        <p:spPr>
          <a:xfrm>
            <a:off x="4931840" y="3392896"/>
            <a:ext cx="7341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>
          <a:xfrm>
            <a:off x="4931840" y="5337112"/>
            <a:ext cx="7341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6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Goal 1: Do we catch the anomalies?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Out-degree distribution</a:t>
            </a:r>
          </a:p>
          <a:p>
            <a:r>
              <a:rPr lang="en-US" altLang="zh-CN" sz="2400" dirty="0" smtClean="0"/>
              <a:t>Twitter</a:t>
            </a:r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44824"/>
            <a:ext cx="4320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52936"/>
            <a:ext cx="2880000" cy="2880000"/>
          </a:xfrm>
          <a:prstGeom prst="rect">
            <a:avLst/>
          </a:prstGeom>
          <a:noFill/>
          <a:ln>
            <a:noFill/>
          </a:ln>
          <a:effectLst>
            <a:outerShdw blurRad="254000" dist="38100" dir="2700000" sx="105000" sy="105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04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Goal 1: Do we catch the anomalies?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Out-degree distribution</a:t>
            </a:r>
          </a:p>
          <a:p>
            <a:r>
              <a:rPr lang="en-US" altLang="zh-CN" sz="2400" dirty="0" err="1" smtClean="0"/>
              <a:t>Tencent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Weibo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59" y="1898666"/>
            <a:ext cx="4320000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34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359945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User-user link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User-item 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en-US" altLang="zh-CN" b="1" dirty="0" smtClean="0">
                <a:solidFill>
                  <a:srgbClr val="FF0000"/>
                </a:solidFill>
              </a:rPr>
              <a:t>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Normal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Anomalous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16942" y="2852936"/>
            <a:ext cx="704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b="1" dirty="0"/>
              <a:t>Cross-domain social recommendation</a:t>
            </a:r>
            <a:r>
              <a:rPr lang="fr-FR" altLang="zh-CN" dirty="0"/>
              <a:t> [Jiang et al. CIKM 2012]</a:t>
            </a:r>
            <a:endParaRPr lang="zh-CN" altLang="en-US" dirty="0"/>
          </a:p>
        </p:txBody>
      </p:sp>
      <p:pic>
        <p:nvPicPr>
          <p:cNvPr id="20482" name="Picture 2" descr="http://www.meng-jiang.com/images/thumb-jiang-cikm12-multip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281" y="3394651"/>
            <a:ext cx="5040000" cy="194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61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Goal 2: Do we catch suspicious users?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Manually label 1,000 users as suspicious or not by reading their pages (profiles, tweets, followers, followings, etc.)</a:t>
            </a:r>
          </a:p>
          <a:p>
            <a:r>
              <a:rPr lang="en-US" altLang="zh-CN" sz="2000" dirty="0" smtClean="0"/>
              <a:t>Better than content-based method SPOT</a:t>
            </a:r>
          </a:p>
          <a:p>
            <a:r>
              <a:rPr lang="en-US" altLang="zh-CN" sz="2000" b="1" dirty="0" smtClean="0"/>
              <a:t>Complementary</a:t>
            </a:r>
            <a:r>
              <a:rPr lang="en-US" altLang="zh-CN" sz="2000" dirty="0" smtClean="0"/>
              <a:t> with SPOT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389" y="3439165"/>
            <a:ext cx="3600000" cy="1129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116" y="4636124"/>
            <a:ext cx="27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627113"/>
            <a:ext cx="2700000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4652" y="4636124"/>
            <a:ext cx="939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Twitter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0544" y="4627113"/>
            <a:ext cx="10827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 smtClean="0">
                <a:latin typeface="+mn-ea"/>
                <a:cs typeface="Times New Roman" panose="02020603050405020304" pitchFamily="18" charset="0"/>
              </a:rPr>
              <a:t>Tencent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000" dirty="0" err="1" smtClean="0">
                <a:latin typeface="+mn-ea"/>
                <a:cs typeface="Times New Roman" panose="02020603050405020304" pitchFamily="18" charset="0"/>
              </a:rPr>
              <a:t>Weibo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165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Goal 3: Is </a:t>
            </a:r>
            <a:r>
              <a:rPr lang="en-US" altLang="zh-CN" dirty="0" err="1" smtClean="0">
                <a:latin typeface="+mn-ea"/>
                <a:ea typeface="+mn-ea"/>
              </a:rPr>
              <a:t>CatchSync</a:t>
            </a:r>
            <a:r>
              <a:rPr lang="en-US" altLang="zh-CN" dirty="0" smtClean="0">
                <a:latin typeface="+mn-ea"/>
                <a:ea typeface="+mn-ea"/>
              </a:rPr>
              <a:t> anti-camouflage?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Camouflage</a:t>
            </a:r>
          </a:p>
          <a:p>
            <a:pPr lvl="1"/>
            <a:r>
              <a:rPr lang="en-US" altLang="zh-CN" sz="2000" dirty="0" smtClean="0"/>
              <a:t>+10%, +50%</a:t>
            </a:r>
          </a:p>
          <a:p>
            <a:pPr lvl="1"/>
            <a:r>
              <a:rPr lang="en-US" altLang="zh-CN" sz="2000" dirty="0"/>
              <a:t>+</a:t>
            </a:r>
            <a:r>
              <a:rPr lang="en-US" altLang="zh-CN" sz="2000" dirty="0" smtClean="0"/>
              <a:t>random, +popular</a:t>
            </a:r>
          </a:p>
          <a:p>
            <a:pPr lvl="1"/>
            <a:endParaRPr lang="zh-CN" alt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946695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948979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052279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052279"/>
            <a:ext cx="1800000" cy="18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箭头连接符 7"/>
          <p:cNvCxnSpPr>
            <a:stCxn id="4" idx="3"/>
            <a:endCxn id="5" idx="1"/>
          </p:cNvCxnSpPr>
          <p:nvPr/>
        </p:nvCxnSpPr>
        <p:spPr>
          <a:xfrm>
            <a:off x="5939952" y="2846695"/>
            <a:ext cx="720280" cy="22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6" idx="3"/>
            <a:endCxn id="7" idx="1"/>
          </p:cNvCxnSpPr>
          <p:nvPr/>
        </p:nvCxnSpPr>
        <p:spPr>
          <a:xfrm>
            <a:off x="5939952" y="4952279"/>
            <a:ext cx="720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4" idx="2"/>
            <a:endCxn id="6" idx="0"/>
          </p:cNvCxnSpPr>
          <p:nvPr/>
        </p:nvCxnSpPr>
        <p:spPr>
          <a:xfrm>
            <a:off x="5039952" y="3746695"/>
            <a:ext cx="0" cy="30558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内容占位符 3"/>
          <p:cNvSpPr txBox="1">
            <a:spLocks/>
          </p:cNvSpPr>
          <p:nvPr/>
        </p:nvSpPr>
        <p:spPr>
          <a:xfrm>
            <a:off x="5039952" y="3736242"/>
            <a:ext cx="1656184" cy="28375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1800" b="1" dirty="0" smtClean="0">
                <a:latin typeface="+mn-ea"/>
                <a:cs typeface="Times New Roman" panose="02020603050405020304" pitchFamily="18" charset="0"/>
              </a:rPr>
              <a:t>+ </a:t>
            </a:r>
            <a:r>
              <a:rPr lang="en-US" altLang="zh-CN" sz="1800" b="1" dirty="0" smtClean="0">
                <a:latin typeface="+mn-ea"/>
                <a:cs typeface="Times New Roman" panose="02020603050405020304" pitchFamily="18" charset="0"/>
              </a:rPr>
              <a:t>camouflage</a:t>
            </a:r>
            <a:r>
              <a:rPr lang="en-US" altLang="zh-CN" sz="1800" b="1" dirty="0" smtClean="0">
                <a:latin typeface="+mn-ea"/>
                <a:cs typeface="Times New Roman" panose="02020603050405020304" pitchFamily="18" charset="0"/>
              </a:rPr>
              <a:t>”</a:t>
            </a:r>
            <a:endParaRPr lang="zh-CN" altLang="en-US" sz="18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内容占位符 3"/>
          <p:cNvSpPr txBox="1">
            <a:spLocks/>
          </p:cNvSpPr>
          <p:nvPr/>
        </p:nvSpPr>
        <p:spPr>
          <a:xfrm>
            <a:off x="4139952" y="5880925"/>
            <a:ext cx="2301252" cy="2871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1600" b="1" dirty="0" smtClean="0">
                <a:latin typeface="+mn-ea"/>
                <a:cs typeface="Times New Roman" panose="02020603050405020304" pitchFamily="18" charset="0"/>
              </a:rPr>
              <a:t>Hide in feature space</a:t>
            </a:r>
            <a:endParaRPr lang="zh-CN" altLang="en-US" sz="16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内容占位符 3"/>
          <p:cNvSpPr txBox="1">
            <a:spLocks/>
          </p:cNvSpPr>
          <p:nvPr/>
        </p:nvSpPr>
        <p:spPr>
          <a:xfrm>
            <a:off x="6660032" y="5880925"/>
            <a:ext cx="1800200" cy="2871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1600" b="1" dirty="0" smtClean="0">
                <a:latin typeface="+mn-ea"/>
                <a:cs typeface="Times New Roman" panose="02020603050405020304" pitchFamily="18" charset="0"/>
              </a:rPr>
              <a:t>Show in SN-plot</a:t>
            </a:r>
            <a:endParaRPr lang="zh-CN" altLang="en-US" sz="1600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86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Goal 3: Is </a:t>
            </a:r>
            <a:r>
              <a:rPr lang="en-US" altLang="zh-CN" dirty="0" err="1">
                <a:latin typeface="+mn-ea"/>
              </a:rPr>
              <a:t>CatchSync</a:t>
            </a:r>
            <a:r>
              <a:rPr lang="en-US" altLang="zh-CN" dirty="0">
                <a:latin typeface="+mn-ea"/>
              </a:rPr>
              <a:t> anti-camouflage?</a:t>
            </a:r>
            <a:endParaRPr lang="zh-CN" altLang="en-US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51" y="3753348"/>
            <a:ext cx="324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138" y="3704754"/>
            <a:ext cx="3240000" cy="21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07" y="1899741"/>
            <a:ext cx="5400000" cy="131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3"/>
          <p:cNvSpPr txBox="1">
            <a:spLocks/>
          </p:cNvSpPr>
          <p:nvPr/>
        </p:nvSpPr>
        <p:spPr>
          <a:xfrm>
            <a:off x="778622" y="3344714"/>
            <a:ext cx="3122257" cy="4320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Random “Camouflage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”: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719751" y="1867596"/>
            <a:ext cx="2151301" cy="106233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2400" dirty="0" smtClean="0">
                <a:latin typeface="+mn-ea"/>
                <a:cs typeface="Times New Roman" panose="02020603050405020304" pitchFamily="18" charset="0"/>
              </a:rPr>
              <a:t>Accuracy: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0" name="内容占位符 3"/>
          <p:cNvSpPr txBox="1">
            <a:spLocks/>
          </p:cNvSpPr>
          <p:nvPr/>
        </p:nvSpPr>
        <p:spPr>
          <a:xfrm>
            <a:off x="4728806" y="3344714"/>
            <a:ext cx="2738663" cy="36004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Popular “Camouflage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”:</a:t>
            </a:r>
            <a:endParaRPr lang="zh-CN" altLang="en-US" sz="2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181" y="60270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Alex </a:t>
            </a:r>
            <a:r>
              <a:rPr lang="en-US" altLang="zh-CN" sz="1200" dirty="0" err="1"/>
              <a:t>Beutel</a:t>
            </a:r>
            <a:r>
              <a:rPr lang="en-US" altLang="zh-CN" sz="1200" dirty="0"/>
              <a:t>, Christos </a:t>
            </a:r>
            <a:r>
              <a:rPr lang="en-US" altLang="zh-CN" sz="1200" dirty="0" err="1"/>
              <a:t>Faloutsos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</a:t>
            </a:r>
            <a:r>
              <a:rPr lang="en-US" altLang="zh-CN" sz="1200" dirty="0" err="1"/>
              <a:t>CatchSync</a:t>
            </a:r>
            <a:r>
              <a:rPr lang="en-US" altLang="zh-CN" sz="1200" dirty="0"/>
              <a:t>: Catching Synchronized Behavior in Large Directed Graphs. </a:t>
            </a:r>
            <a:r>
              <a:rPr lang="en-US" altLang="zh-CN" sz="1200" i="1" dirty="0"/>
              <a:t>The 20th ACM SIGKDD International Conference on Knowledge Discovery and Data Mining (KDD)</a:t>
            </a:r>
            <a:r>
              <a:rPr lang="en-US" altLang="zh-CN" sz="1200" dirty="0"/>
              <a:t>, 2014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Alex </a:t>
            </a:r>
            <a:r>
              <a:rPr lang="en-US" altLang="zh-CN" sz="1200" dirty="0" err="1"/>
              <a:t>Beutel</a:t>
            </a:r>
            <a:r>
              <a:rPr lang="en-US" altLang="zh-CN" sz="1200" dirty="0"/>
              <a:t>, Christos </a:t>
            </a:r>
            <a:r>
              <a:rPr lang="en-US" altLang="zh-CN" sz="1200" dirty="0" err="1"/>
              <a:t>Faloutsos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Detecting Suspicious Following Behavior in Multimillion-Node Social Networks. </a:t>
            </a:r>
            <a:r>
              <a:rPr lang="en-US" altLang="zh-CN" sz="1200" i="1" dirty="0"/>
              <a:t>The 23rd international conference on World Wide Web companion (WWW)</a:t>
            </a:r>
            <a:r>
              <a:rPr lang="en-US" altLang="zh-CN" sz="1200" dirty="0"/>
              <a:t>, 2014. </a:t>
            </a:r>
            <a:r>
              <a:rPr lang="en-US" altLang="zh-CN" sz="1200" i="1" dirty="0"/>
              <a:t>(Poster) 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03449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Outline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smtClean="0"/>
              <a:t>Social contextual recommendation [CIKM’12+TKDE’14]</a:t>
            </a:r>
            <a:endParaRPr lang="en-US" altLang="zh-CN" sz="2000" b="1" dirty="0"/>
          </a:p>
          <a:p>
            <a:r>
              <a:rPr lang="en-US" altLang="zh-CN" sz="2000" b="1" dirty="0" smtClean="0"/>
              <a:t>Cross-domain social recommendation [CIKM’12]</a:t>
            </a:r>
          </a:p>
          <a:p>
            <a:r>
              <a:rPr lang="en-US" altLang="zh-CN" sz="2000" b="1" dirty="0" smtClean="0"/>
              <a:t>Behavior discovery and prediction [KDD’14]</a:t>
            </a:r>
          </a:p>
          <a:p>
            <a:endParaRPr lang="en-US" altLang="zh-CN" sz="2000" b="1" dirty="0"/>
          </a:p>
          <a:p>
            <a:endParaRPr lang="en-US" altLang="zh-CN" sz="2000" b="1" dirty="0" smtClean="0"/>
          </a:p>
          <a:p>
            <a:r>
              <a:rPr lang="en-US" altLang="zh-CN" sz="2000" b="1" dirty="0" smtClean="0"/>
              <a:t>Dense bipartite core detection [PAKDD’14]</a:t>
            </a:r>
          </a:p>
          <a:p>
            <a:r>
              <a:rPr lang="en-US" altLang="zh-CN" sz="2000" b="1" dirty="0" smtClean="0">
                <a:solidFill>
                  <a:schemeClr val="tx1"/>
                </a:solidFill>
              </a:rPr>
              <a:t>Zombie follower detection [KDD’14]</a:t>
            </a:r>
          </a:p>
        </p:txBody>
      </p:sp>
      <p:sp>
        <p:nvSpPr>
          <p:cNvPr id="4" name="云形 3"/>
          <p:cNvSpPr/>
          <p:nvPr/>
        </p:nvSpPr>
        <p:spPr>
          <a:xfrm>
            <a:off x="6732240" y="2958976"/>
            <a:ext cx="2304256" cy="1406128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Good user-item links</a:t>
            </a:r>
            <a:endParaRPr lang="zh-CN" altLang="en-US" dirty="0"/>
          </a:p>
        </p:txBody>
      </p:sp>
      <p:sp>
        <p:nvSpPr>
          <p:cNvPr id="6" name="爆炸形 2 5"/>
          <p:cNvSpPr/>
          <p:nvPr/>
        </p:nvSpPr>
        <p:spPr>
          <a:xfrm>
            <a:off x="5580112" y="4509120"/>
            <a:ext cx="2808312" cy="1728192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Bad user-user links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37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References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471987"/>
          </a:xfrm>
        </p:spPr>
        <p:txBody>
          <a:bodyPr/>
          <a:lstStyle/>
          <a:p>
            <a:r>
              <a:rPr lang="en-US" altLang="zh-CN" sz="1200" b="1" dirty="0" err="1" smtClean="0"/>
              <a:t>Meng</a:t>
            </a:r>
            <a:r>
              <a:rPr lang="en-US" altLang="zh-CN" sz="1200" b="1" dirty="0" smtClean="0"/>
              <a:t> </a:t>
            </a:r>
            <a:r>
              <a:rPr lang="en-US" altLang="zh-CN" sz="1200" b="1" dirty="0"/>
              <a:t>Jiang</a:t>
            </a:r>
            <a:r>
              <a:rPr lang="en-US" altLang="zh-CN" sz="1200" dirty="0"/>
              <a:t>, Peng Cui, Alex </a:t>
            </a:r>
            <a:r>
              <a:rPr lang="en-US" altLang="zh-CN" sz="1200" dirty="0" err="1"/>
              <a:t>Beutel</a:t>
            </a:r>
            <a:r>
              <a:rPr lang="en-US" altLang="zh-CN" sz="1200" dirty="0"/>
              <a:t>, Christos </a:t>
            </a:r>
            <a:r>
              <a:rPr lang="en-US" altLang="zh-CN" sz="1200" dirty="0" err="1"/>
              <a:t>Faloutsos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</a:t>
            </a:r>
            <a:r>
              <a:rPr lang="en-US" altLang="zh-CN" sz="1200" dirty="0" err="1"/>
              <a:t>CatchSync</a:t>
            </a:r>
            <a:r>
              <a:rPr lang="en-US" altLang="zh-CN" sz="1200" dirty="0"/>
              <a:t>: Catching Synchronized Behavior in Large Directed Graphs. </a:t>
            </a:r>
            <a:r>
              <a:rPr lang="en-US" altLang="zh-CN" sz="1200" i="1" dirty="0"/>
              <a:t>The 20th ACM SIGKDD International Conference on Knowledge Discovery and Data Mining (KDD</a:t>
            </a:r>
            <a:r>
              <a:rPr lang="en-US" altLang="zh-CN" sz="1200" i="1" dirty="0" smtClean="0"/>
              <a:t>)</a:t>
            </a:r>
            <a:r>
              <a:rPr lang="en-US" altLang="zh-CN" sz="1200" dirty="0" smtClean="0"/>
              <a:t>, </a:t>
            </a:r>
            <a:r>
              <a:rPr lang="en-US" altLang="zh-CN" sz="1200" dirty="0"/>
              <a:t>2014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Xinran</a:t>
            </a:r>
            <a:r>
              <a:rPr lang="en-US" altLang="zh-CN" sz="1200" dirty="0"/>
              <a:t> Xu,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FEMA: Flexible Evolutionary Multi-faceted Analysis for Dynamic Behavioral Pattern Discovery. </a:t>
            </a:r>
            <a:r>
              <a:rPr lang="en-US" altLang="zh-CN" sz="1200" i="1" dirty="0"/>
              <a:t>The 20th ACM SIGKDD International Conference on Knowledge Discovery and Data Mining (KDD)</a:t>
            </a:r>
            <a:r>
              <a:rPr lang="en-US" altLang="zh-CN" sz="1200" dirty="0"/>
              <a:t>, </a:t>
            </a:r>
            <a:r>
              <a:rPr lang="en-US" altLang="zh-CN" sz="1200" dirty="0" smtClean="0"/>
              <a:t>2014.</a:t>
            </a:r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Alex </a:t>
            </a:r>
            <a:r>
              <a:rPr lang="en-US" altLang="zh-CN" sz="1200" dirty="0" err="1"/>
              <a:t>Beutel</a:t>
            </a:r>
            <a:r>
              <a:rPr lang="en-US" altLang="zh-CN" sz="1200" dirty="0"/>
              <a:t>, Christos </a:t>
            </a:r>
            <a:r>
              <a:rPr lang="en-US" altLang="zh-CN" sz="1200" dirty="0" err="1"/>
              <a:t>Faloutsos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Inferring Strange Behavior from Connectivity Pattern in Social </a:t>
            </a:r>
            <a:r>
              <a:rPr lang="en-US" altLang="zh-CN" sz="1200" dirty="0" err="1"/>
              <a:t>Networks.</a:t>
            </a:r>
            <a:r>
              <a:rPr lang="en-US" altLang="zh-CN" sz="1200" i="1" dirty="0" err="1"/>
              <a:t>The</a:t>
            </a:r>
            <a:r>
              <a:rPr lang="en-US" altLang="zh-CN" sz="1200" i="1" dirty="0"/>
              <a:t> 18th Pacific-Asia Conference on Knowledge Discovery and Data Mining (PAKDD</a:t>
            </a:r>
            <a:r>
              <a:rPr lang="en-US" altLang="zh-CN" sz="1200" i="1" dirty="0" smtClean="0"/>
              <a:t>)</a:t>
            </a:r>
            <a:r>
              <a:rPr lang="en-US" altLang="zh-CN" sz="1200" dirty="0" smtClean="0"/>
              <a:t>, </a:t>
            </a:r>
            <a:r>
              <a:rPr lang="en-US" altLang="zh-CN" sz="1200" dirty="0"/>
              <a:t>2014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Alex </a:t>
            </a:r>
            <a:r>
              <a:rPr lang="en-US" altLang="zh-CN" sz="1200" dirty="0" err="1"/>
              <a:t>Beutel</a:t>
            </a:r>
            <a:r>
              <a:rPr lang="en-US" altLang="zh-CN" sz="1200" dirty="0"/>
              <a:t>, Christos </a:t>
            </a:r>
            <a:r>
              <a:rPr lang="en-US" altLang="zh-CN" sz="1200" dirty="0" err="1"/>
              <a:t>Faloutsos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Detecting Suspicious Following Behavior in Multimillion-Node Social Networks. </a:t>
            </a:r>
            <a:r>
              <a:rPr lang="en-US" altLang="zh-CN" sz="1200" i="1" dirty="0"/>
              <a:t>The 23rd international conference on World Wide Web companion (WWW</a:t>
            </a:r>
            <a:r>
              <a:rPr lang="en-US" altLang="zh-CN" sz="1200" i="1" dirty="0" smtClean="0"/>
              <a:t>)</a:t>
            </a:r>
            <a:r>
              <a:rPr lang="en-US" altLang="zh-CN" sz="1200" dirty="0" smtClean="0"/>
              <a:t>, 2014</a:t>
            </a:r>
            <a:r>
              <a:rPr lang="en-US" altLang="zh-CN" sz="1200" dirty="0"/>
              <a:t>. </a:t>
            </a:r>
            <a:r>
              <a:rPr lang="en-US" altLang="zh-CN" sz="1200" i="1" dirty="0"/>
              <a:t>(Poster) </a:t>
            </a:r>
            <a:endParaRPr lang="en-US" altLang="zh-CN" sz="1200" i="1" dirty="0" smtClean="0"/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Scalable Recommendation with Social Contextual Information. </a:t>
            </a:r>
            <a:r>
              <a:rPr lang="en-US" altLang="zh-CN" sz="1200" i="1" dirty="0"/>
              <a:t>IEEE Transactions on Knowledge and Data Engineering (TKDE)</a:t>
            </a:r>
            <a:r>
              <a:rPr lang="en-US" altLang="zh-CN" sz="1200" dirty="0"/>
              <a:t>, 2014. </a:t>
            </a:r>
            <a:endParaRPr lang="en-US" altLang="zh-CN" sz="1200" dirty="0" smtClean="0"/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Rui</a:t>
            </a:r>
            <a:r>
              <a:rPr lang="en-US" altLang="zh-CN" sz="1200" dirty="0"/>
              <a:t> Liu, </a:t>
            </a:r>
            <a:r>
              <a:rPr lang="en-US" altLang="zh-CN" sz="1200" dirty="0" err="1"/>
              <a:t>Qiang</a:t>
            </a:r>
            <a:r>
              <a:rPr lang="en-US" altLang="zh-CN" sz="1200" dirty="0"/>
              <a:t> Yang,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Social Contextual Recommendation. </a:t>
            </a:r>
            <a:r>
              <a:rPr lang="en-US" altLang="zh-CN" sz="1200" i="1" dirty="0"/>
              <a:t>The 21st ACM International Conference on Information and Knowledge Management (CIKM</a:t>
            </a:r>
            <a:r>
              <a:rPr lang="en-US" altLang="zh-CN" sz="1200" i="1" dirty="0" smtClean="0"/>
              <a:t>)</a:t>
            </a:r>
            <a:r>
              <a:rPr lang="en-US" altLang="zh-CN" sz="1200" dirty="0" smtClean="0"/>
              <a:t>, 2012.</a:t>
            </a:r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Qiang</a:t>
            </a:r>
            <a:r>
              <a:rPr lang="en-US" altLang="zh-CN" sz="1200" dirty="0"/>
              <a:t> Yang,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Social Recommendation across Multiple Relational Domains. </a:t>
            </a:r>
            <a:r>
              <a:rPr lang="en-US" altLang="zh-CN" sz="1200" i="1" dirty="0"/>
              <a:t>The 21st ACM International Conference on Information and Knowledge Management (CIKM)</a:t>
            </a:r>
            <a:r>
              <a:rPr lang="en-US" altLang="zh-CN" sz="1200" dirty="0"/>
              <a:t>, </a:t>
            </a:r>
            <a:r>
              <a:rPr lang="en-US" altLang="zh-CN" sz="1200" dirty="0" smtClean="0"/>
              <a:t>2012.</a:t>
            </a:r>
          </a:p>
          <a:p>
            <a:r>
              <a:rPr lang="en-US" altLang="zh-CN" sz="1200" dirty="0"/>
              <a:t>Lu Liu, </a:t>
            </a:r>
            <a:r>
              <a:rPr lang="en-US" altLang="zh-CN" sz="1200" dirty="0" err="1"/>
              <a:t>Feida</a:t>
            </a:r>
            <a:r>
              <a:rPr lang="en-US" altLang="zh-CN" sz="1200" dirty="0"/>
              <a:t> Zhu, </a:t>
            </a:r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Jiawei</a:t>
            </a:r>
            <a:r>
              <a:rPr lang="en-US" altLang="zh-CN" sz="1200" dirty="0"/>
              <a:t> Han, </a:t>
            </a:r>
            <a:r>
              <a:rPr lang="en-US" altLang="zh-CN" sz="1200" dirty="0" err="1"/>
              <a:t>Lifeng</a:t>
            </a:r>
            <a:r>
              <a:rPr lang="en-US" altLang="zh-CN" sz="1200" dirty="0"/>
              <a:t> Sun,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Mining Diversity on Social Media Networks. </a:t>
            </a:r>
            <a:r>
              <a:rPr lang="en-US" altLang="zh-CN" sz="1200" i="1" dirty="0"/>
              <a:t>Multimedia Tools and Applications</a:t>
            </a:r>
            <a:r>
              <a:rPr lang="en-US" altLang="zh-CN" sz="1200" dirty="0"/>
              <a:t>, 2012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dirty="0"/>
              <a:t>Lu Liu, </a:t>
            </a:r>
            <a:r>
              <a:rPr lang="en-US" altLang="zh-CN" sz="1200" dirty="0" err="1"/>
              <a:t>Jie</a:t>
            </a:r>
            <a:r>
              <a:rPr lang="en-US" altLang="zh-CN" sz="1200" dirty="0"/>
              <a:t> Tang, </a:t>
            </a:r>
            <a:r>
              <a:rPr lang="en-US" altLang="zh-CN" sz="1200" dirty="0" err="1"/>
              <a:t>Jiawei</a:t>
            </a:r>
            <a:r>
              <a:rPr lang="en-US" altLang="zh-CN" sz="1200" dirty="0"/>
              <a:t> Han, </a:t>
            </a:r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Mining Topic-Level Influence in Heterogeneous Networks. </a:t>
            </a:r>
            <a:r>
              <a:rPr lang="en-US" altLang="zh-CN" sz="1200" i="1" dirty="0"/>
              <a:t>The 19th ACM International Conference on Information and Knowledge Management (CIKM)</a:t>
            </a:r>
            <a:r>
              <a:rPr lang="en-US" altLang="zh-CN" sz="1200" dirty="0"/>
              <a:t>, </a:t>
            </a:r>
            <a:r>
              <a:rPr lang="en-US" altLang="zh-CN" sz="1200" dirty="0" smtClean="0"/>
              <a:t>2010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483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Acknowledgements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Tsinghua University</a:t>
            </a: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Carnegie Mellon University</a:t>
            </a:r>
            <a:endParaRPr lang="zh-CN" altLang="en-US" sz="20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42088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42088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664" y="242088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823721" y="3651955"/>
            <a:ext cx="1663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Shiqiang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Yang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894029" y="3651955"/>
            <a:ext cx="1411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Wenwu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Zhu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05218" y="3651955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Peng Cui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40142" y="3651955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Lu Liu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2775" name="Picture 7" descr="phot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81128"/>
            <a:ext cx="1080000" cy="1247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7" name="Picture 9" descr="http://alexbeutel.com/images/pic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542514"/>
            <a:ext cx="1018098" cy="124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607893" y="5877272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Christos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Faloutsos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65063" y="587727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Alex 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Beutel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4420664" y="4114042"/>
            <a:ext cx="4572000" cy="223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Font typeface="Wingdings" pitchFamily="2" charset="2"/>
              <a:buChar char="v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Font typeface="Wingdings" pitchFamily="2" charset="2"/>
              <a:buChar char="§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zh-CN" sz="2000" kern="0" dirty="0" smtClean="0"/>
              <a:t>IBM T. J. Watson Research Center</a:t>
            </a:r>
            <a:endParaRPr lang="zh-CN" altLang="en-US" sz="2000" kern="0" dirty="0"/>
          </a:p>
        </p:txBody>
      </p:sp>
      <p:pic>
        <p:nvPicPr>
          <p:cNvPr id="32780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080" y="4579855"/>
            <a:ext cx="1280121" cy="124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4932040" y="5877272"/>
            <a:ext cx="1163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Fei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Wang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838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997" y="3878361"/>
            <a:ext cx="3600000" cy="1758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683568" y="1700808"/>
            <a:ext cx="7772400" cy="1470025"/>
          </a:xfrm>
        </p:spPr>
        <p:txBody>
          <a:bodyPr/>
          <a:lstStyle/>
          <a:p>
            <a:r>
              <a:rPr lang="en-US" altLang="zh-CN" sz="4800" dirty="0" smtClean="0">
                <a:solidFill>
                  <a:srgbClr val="7030A0"/>
                </a:solidFill>
                <a:latin typeface="+mn-ea"/>
                <a:ea typeface="+mn-ea"/>
              </a:rPr>
              <a:t>Thank you!</a:t>
            </a:r>
            <a:endParaRPr lang="zh-CN" altLang="en-US" sz="4800" dirty="0">
              <a:solidFill>
                <a:srgbClr val="7030A0"/>
              </a:solidFill>
              <a:latin typeface="+mn-ea"/>
              <a:ea typeface="+mn-ea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403648" y="2924944"/>
            <a:ext cx="6400800" cy="1752600"/>
          </a:xfrm>
        </p:spPr>
        <p:txBody>
          <a:bodyPr/>
          <a:lstStyle/>
          <a:p>
            <a:r>
              <a:rPr lang="en-US" altLang="zh-CN" sz="2400" dirty="0" smtClean="0"/>
              <a:t>Welcome to visit my homepage:</a:t>
            </a:r>
          </a:p>
          <a:p>
            <a:r>
              <a:rPr lang="en-US" altLang="zh-CN" sz="2400" dirty="0" smtClean="0"/>
              <a:t>http://www.meng-jiang.com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2045039" y="5733256"/>
            <a:ext cx="5121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❤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 friends </a:t>
            </a:r>
            <a:r>
              <a:rPr lang="zh-CN" altLang="en-US" dirty="0" smtClean="0">
                <a:solidFill>
                  <a:srgbClr val="FF0000"/>
                </a:solidFill>
              </a:rPr>
              <a:t>❤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Discussions </a:t>
            </a:r>
            <a:r>
              <a:rPr lang="zh-CN" altLang="en-US" dirty="0" smtClean="0">
                <a:solidFill>
                  <a:srgbClr val="FF0000"/>
                </a:solidFill>
              </a:rPr>
              <a:t>❤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Collaborations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336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7359945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User-user link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User-item 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en-US" altLang="zh-CN" b="1" dirty="0" smtClean="0">
                <a:solidFill>
                  <a:srgbClr val="FF0000"/>
                </a:solidFill>
              </a:rPr>
              <a:t>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Normal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Anomalous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9458" name="Picture 2" descr="http://www.meng-jiang.com/images/thumb-jiang-kdd14-fema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09" y="3297974"/>
            <a:ext cx="5040000" cy="30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916942" y="2852936"/>
            <a:ext cx="716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Behavior modeling and pattern </a:t>
            </a:r>
            <a:r>
              <a:rPr lang="en-US" altLang="zh-CN" b="1" dirty="0" smtClean="0"/>
              <a:t>discovery </a:t>
            </a:r>
            <a:r>
              <a:rPr lang="en-US" altLang="zh-CN" dirty="0" smtClean="0"/>
              <a:t>[</a:t>
            </a:r>
            <a:r>
              <a:rPr lang="en-US" altLang="zh-CN" dirty="0"/>
              <a:t>Jiang et al. KDD 2014]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61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6191826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Zombie follower</a:t>
                      </a:r>
                      <a:r>
                        <a:rPr lang="en-US" altLang="zh-CN" baseline="0" dirty="0" smtClean="0"/>
                        <a:t> detection</a:t>
                      </a:r>
                    </a:p>
                    <a:p>
                      <a:pPr algn="ctr"/>
                      <a:r>
                        <a:rPr lang="en-US" altLang="zh-CN" baseline="0" dirty="0" smtClean="0"/>
                        <a:t>Suspicious behavior patterns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User-user 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User-item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Normal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Anomalous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382195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baseline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User-user 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User-item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Normal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Anomalous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409" y="3275813"/>
            <a:ext cx="5040000" cy="3011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368107" y="2852936"/>
            <a:ext cx="628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zh-CN" b="1" dirty="0"/>
              <a:t>Dense bipartite core detection</a:t>
            </a:r>
            <a:r>
              <a:rPr lang="fr-FR" altLang="zh-CN" dirty="0"/>
              <a:t> [Jiang et al. PAKDD 2014]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253076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baseline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User-user 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User-item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Normal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Anomalous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29698" name="Picture 2" descr="http://www.meng-jiang.com/images/thumb-jiang-kdd14-catchsync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831" y="3498129"/>
            <a:ext cx="5040000" cy="278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832437" y="2852936"/>
            <a:ext cx="4698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Zombie follower </a:t>
            </a:r>
            <a:r>
              <a:rPr lang="en-US" altLang="zh-CN" b="1" dirty="0" smtClean="0"/>
              <a:t>detection</a:t>
            </a:r>
            <a:endParaRPr lang="en-US" altLang="zh-CN" dirty="0"/>
          </a:p>
          <a:p>
            <a:r>
              <a:rPr lang="en-US" altLang="zh-CN" dirty="0" smtClean="0"/>
              <a:t>[Jiang </a:t>
            </a:r>
            <a:r>
              <a:rPr lang="en-US" altLang="zh-CN" dirty="0"/>
              <a:t>et al. WWW 2014 Poster, KDD 2014]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571234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Spam/fraud</a:t>
                      </a:r>
                      <a:r>
                        <a:rPr lang="en-US" altLang="zh-CN" baseline="0" dirty="0" smtClean="0"/>
                        <a:t> detection</a:t>
                      </a:r>
                    </a:p>
                    <a:p>
                      <a:pPr algn="ctr"/>
                      <a:r>
                        <a:rPr lang="en-US" altLang="zh-CN" baseline="0" dirty="0" smtClean="0"/>
                        <a:t>Promoting behavior patterns</a:t>
                      </a:r>
                    </a:p>
                    <a:p>
                      <a:pPr algn="ctr"/>
                      <a:r>
                        <a:rPr lang="en-US" altLang="zh-CN" baseline="0" dirty="0" smtClean="0"/>
                        <a:t>[On-going]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User-user link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User-item 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en-US" altLang="zh-CN" b="1" dirty="0" smtClean="0">
                <a:solidFill>
                  <a:srgbClr val="FF0000"/>
                </a:solidFill>
              </a:rPr>
              <a:t>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Normal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Anomalous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234235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User-user link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User-item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Normal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Anomalous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5" name="Picture 2" descr="http://www.meng-jiang.com/images/thumb-liu-mta1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4171">
            <a:off x="2382513" y="3751587"/>
            <a:ext cx="2722179" cy="816654"/>
          </a:xfrm>
          <a:prstGeom prst="rect">
            <a:avLst/>
          </a:prstGeom>
          <a:noFill/>
          <a:effectLst>
            <a:glow rad="38100">
              <a:srgbClr val="7030A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www.meng-jiang.com/images/thumb-jiang-cikm12-contextual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98" y="3002596"/>
            <a:ext cx="2242662" cy="812965"/>
          </a:xfrm>
          <a:prstGeom prst="rect">
            <a:avLst/>
          </a:prstGeom>
          <a:noFill/>
          <a:effectLst>
            <a:glow rad="38100">
              <a:srgbClr val="0070C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meng-jiang.com/images/thumb-jiang-cikm12-multipl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036" y="2730394"/>
            <a:ext cx="2242663" cy="864360"/>
          </a:xfrm>
          <a:prstGeom prst="rect">
            <a:avLst/>
          </a:prstGeom>
          <a:noFill/>
          <a:effectLst>
            <a:glow rad="38100">
              <a:srgbClr val="0070C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meng-jiang.com/images/thumb-jiang-kdd14-fema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895843"/>
            <a:ext cx="2242663" cy="1368959"/>
          </a:xfrm>
          <a:prstGeom prst="rect">
            <a:avLst/>
          </a:prstGeom>
          <a:noFill/>
          <a:effectLst>
            <a:glow rad="38100">
              <a:srgbClr val="0070C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62267">
            <a:off x="1776126" y="4912015"/>
            <a:ext cx="2242663" cy="1339896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http://www.meng-jiang.com/images/thumb-jiang-kdd14-catchsync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85008">
            <a:off x="3148633" y="5258084"/>
            <a:ext cx="2242663" cy="1238137"/>
          </a:xfrm>
          <a:prstGeom prst="rect">
            <a:avLst/>
          </a:prstGeom>
          <a:noFill/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www.meng-jiang.com/images/thumb-jiang-tkde14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06" y="3675229"/>
            <a:ext cx="2242662" cy="794277"/>
          </a:xfrm>
          <a:prstGeom prst="rect">
            <a:avLst/>
          </a:prstGeom>
          <a:noFill/>
          <a:effectLst>
            <a:glow rad="38100">
              <a:srgbClr val="0070C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1" descr="http://www.meng-jiang.com/images/thumb-liu-cikm1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9235">
            <a:off x="1865815" y="3078701"/>
            <a:ext cx="2408855" cy="853136"/>
          </a:xfrm>
          <a:prstGeom prst="rect">
            <a:avLst/>
          </a:prstGeom>
          <a:noFill/>
          <a:effectLst>
            <a:glow rad="38100">
              <a:srgbClr val="7030A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436096" y="5321174"/>
            <a:ext cx="370790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>
                <a:solidFill>
                  <a:srgbClr val="7030A0"/>
                </a:solidFill>
              </a:rPr>
              <a:t>Behavior </a:t>
            </a:r>
            <a:r>
              <a:rPr lang="en-US" altLang="zh-CN" b="1" kern="0" dirty="0" smtClean="0">
                <a:solidFill>
                  <a:srgbClr val="7030A0"/>
                </a:solidFill>
              </a:rPr>
              <a:t>analysis</a:t>
            </a:r>
          </a:p>
          <a:p>
            <a:r>
              <a:rPr lang="en-US" altLang="zh-CN" sz="1400" b="1" kern="0" dirty="0" smtClean="0">
                <a:solidFill>
                  <a:srgbClr val="7030A0"/>
                </a:solidFill>
              </a:rPr>
              <a:t>Pattern </a:t>
            </a:r>
            <a:r>
              <a:rPr lang="en-US" altLang="zh-CN" sz="1400" b="1" kern="0" dirty="0">
                <a:solidFill>
                  <a:srgbClr val="7030A0"/>
                </a:solidFill>
              </a:rPr>
              <a:t>discovery and prediction [</a:t>
            </a:r>
            <a:r>
              <a:rPr lang="en-US" altLang="zh-CN" sz="1400" b="1" kern="0" dirty="0" smtClean="0">
                <a:solidFill>
                  <a:srgbClr val="7030A0"/>
                </a:solidFill>
              </a:rPr>
              <a:t>KDD’14]</a:t>
            </a:r>
          </a:p>
          <a:p>
            <a:r>
              <a:rPr lang="en-US" altLang="zh-CN" sz="1400" b="1" kern="0" dirty="0">
                <a:solidFill>
                  <a:srgbClr val="7030A0"/>
                </a:solidFill>
              </a:rPr>
              <a:t>S</a:t>
            </a:r>
            <a:r>
              <a:rPr lang="en-US" altLang="zh-CN" sz="1400" b="1" kern="0" dirty="0" smtClean="0">
                <a:solidFill>
                  <a:srgbClr val="7030A0"/>
                </a:solidFill>
              </a:rPr>
              <a:t>ocial </a:t>
            </a:r>
            <a:r>
              <a:rPr lang="en-US" altLang="zh-CN" sz="1400" b="1" kern="0" dirty="0">
                <a:solidFill>
                  <a:srgbClr val="7030A0"/>
                </a:solidFill>
              </a:rPr>
              <a:t>recommendation [CIKM’12, CIKM’12, </a:t>
            </a:r>
            <a:r>
              <a:rPr lang="en-US" altLang="zh-CN" sz="1400" b="1" kern="0" dirty="0" smtClean="0">
                <a:solidFill>
                  <a:srgbClr val="7030A0"/>
                </a:solidFill>
              </a:rPr>
              <a:t>TKDE’14]</a:t>
            </a:r>
          </a:p>
          <a:p>
            <a:r>
              <a:rPr lang="en-US" altLang="zh-CN" sz="1400" b="1" kern="0" dirty="0" smtClean="0">
                <a:solidFill>
                  <a:srgbClr val="7030A0"/>
                </a:solidFill>
              </a:rPr>
              <a:t>Anomaly </a:t>
            </a:r>
            <a:r>
              <a:rPr lang="en-US" altLang="zh-CN" sz="1400" b="1" kern="0" dirty="0">
                <a:solidFill>
                  <a:srgbClr val="7030A0"/>
                </a:solidFill>
              </a:rPr>
              <a:t>detection [PAKDD’14, WWW’14 Poster, KDD’14]</a:t>
            </a:r>
          </a:p>
        </p:txBody>
      </p:sp>
    </p:spTree>
    <p:extLst>
      <p:ext uri="{BB962C8B-B14F-4D97-AF65-F5344CB8AC3E}">
        <p14:creationId xmlns:p14="http://schemas.microsoft.com/office/powerpoint/2010/main" val="39007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Outline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Social contextual recommendation [CIKM’12+TKDE’14]</a:t>
            </a:r>
            <a:endParaRPr lang="en-US" altLang="zh-CN" sz="2400" dirty="0"/>
          </a:p>
          <a:p>
            <a:r>
              <a:rPr lang="en-US" altLang="zh-CN" sz="2400" dirty="0" smtClean="0"/>
              <a:t>Cross-domain social recommendation [CIKM’12]</a:t>
            </a:r>
          </a:p>
          <a:p>
            <a:r>
              <a:rPr lang="en-US" altLang="zh-CN" sz="2400" dirty="0" smtClean="0"/>
              <a:t>Behavior discovery and prediction [KDD’14]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Dense bipartite core detection [PAKDD’14]</a:t>
            </a:r>
          </a:p>
          <a:p>
            <a:r>
              <a:rPr lang="en-US" altLang="zh-CN" sz="2400" dirty="0" smtClean="0"/>
              <a:t>Zombie follower detection [KDD’14]</a:t>
            </a:r>
          </a:p>
        </p:txBody>
      </p:sp>
      <p:sp>
        <p:nvSpPr>
          <p:cNvPr id="4" name="云形 3"/>
          <p:cNvSpPr/>
          <p:nvPr/>
        </p:nvSpPr>
        <p:spPr>
          <a:xfrm>
            <a:off x="6732240" y="2958976"/>
            <a:ext cx="2304256" cy="1406128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Good user-item links</a:t>
            </a:r>
            <a:endParaRPr lang="zh-CN" altLang="en-US" dirty="0"/>
          </a:p>
        </p:txBody>
      </p:sp>
      <p:sp>
        <p:nvSpPr>
          <p:cNvPr id="6" name="爆炸形 2 5"/>
          <p:cNvSpPr/>
          <p:nvPr/>
        </p:nvSpPr>
        <p:spPr>
          <a:xfrm>
            <a:off x="5580112" y="4509120"/>
            <a:ext cx="2808312" cy="1728192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Bad user-user links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8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Group in Tsinghua 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9727605"/>
              </p:ext>
            </p:extLst>
          </p:nvPr>
        </p:nvGraphicFramePr>
        <p:xfrm>
          <a:off x="3491880" y="1988840"/>
          <a:ext cx="5554960" cy="447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392347"/>
              </p:ext>
            </p:extLst>
          </p:nvPr>
        </p:nvGraphicFramePr>
        <p:xfrm>
          <a:off x="179512" y="1844824"/>
          <a:ext cx="5112568" cy="4392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2568"/>
              </a:tblGrid>
              <a:tr h="1098122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Professor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en-US" altLang="zh-CN" sz="1600" baseline="0" dirty="0" err="1" smtClean="0"/>
                        <a:t>Jianping</a:t>
                      </a:r>
                      <a:r>
                        <a:rPr lang="en-US" altLang="zh-CN" sz="1600" baseline="0" dirty="0" smtClean="0"/>
                        <a:t> Wu (Network)</a:t>
                      </a:r>
                    </a:p>
                    <a:p>
                      <a:r>
                        <a:rPr lang="en-US" altLang="zh-CN" sz="1600" baseline="0" dirty="0" smtClean="0"/>
                        <a:t>Professor </a:t>
                      </a:r>
                      <a:r>
                        <a:rPr lang="en-US" altLang="zh-CN" sz="1600" baseline="0" dirty="0" err="1" smtClean="0"/>
                        <a:t>Maosong</a:t>
                      </a:r>
                      <a:r>
                        <a:rPr lang="en-US" altLang="zh-CN" sz="1600" baseline="0" dirty="0" smtClean="0"/>
                        <a:t> Sun (NLP)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98122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Professor </a:t>
                      </a:r>
                      <a:r>
                        <a:rPr lang="en-US" altLang="zh-CN" sz="1600" dirty="0" err="1" smtClean="0"/>
                        <a:t>Yuanchun</a:t>
                      </a:r>
                      <a:r>
                        <a:rPr lang="en-US" altLang="zh-CN" sz="1600" dirty="0" smtClean="0"/>
                        <a:t> Shi (HCI)</a:t>
                      </a:r>
                    </a:p>
                    <a:p>
                      <a:r>
                        <a:rPr lang="en-US" altLang="zh-CN" sz="1600" dirty="0" smtClean="0"/>
                        <a:t>Professor </a:t>
                      </a:r>
                      <a:r>
                        <a:rPr lang="en-US" altLang="zh-CN" sz="1600" dirty="0" err="1" smtClean="0"/>
                        <a:t>Shimin</a:t>
                      </a:r>
                      <a:r>
                        <a:rPr lang="en-US" altLang="zh-CN" sz="1600" dirty="0" smtClean="0"/>
                        <a:t> Hu (Graphics)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98122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Professor</a:t>
                      </a:r>
                      <a:r>
                        <a:rPr lang="en-US" altLang="zh-CN" sz="1600" baseline="0" dirty="0" smtClean="0"/>
                        <a:t> </a:t>
                      </a:r>
                      <a:r>
                        <a:rPr lang="en-US" altLang="zh-CN" sz="1600" baseline="0" dirty="0" err="1" smtClean="0"/>
                        <a:t>Shiqiang</a:t>
                      </a:r>
                      <a:r>
                        <a:rPr lang="en-US" altLang="zh-CN" sz="1600" baseline="0" dirty="0" smtClean="0"/>
                        <a:t> Yang (Multimedia)</a:t>
                      </a:r>
                    </a:p>
                    <a:p>
                      <a:r>
                        <a:rPr lang="en-US" altLang="zh-CN" sz="1600" baseline="0" dirty="0" smtClean="0"/>
                        <a:t>Professor </a:t>
                      </a:r>
                      <a:r>
                        <a:rPr lang="en-US" altLang="zh-CN" sz="1600" baseline="0" dirty="0" err="1" smtClean="0"/>
                        <a:t>Jiangtao</a:t>
                      </a:r>
                      <a:r>
                        <a:rPr lang="en-US" altLang="zh-CN" sz="1600" baseline="0" dirty="0" smtClean="0"/>
                        <a:t> Wen (Net-of-Things)</a:t>
                      </a:r>
                    </a:p>
                    <a:p>
                      <a:r>
                        <a:rPr lang="en-US" altLang="zh-CN" sz="1600" baseline="0" dirty="0" smtClean="0"/>
                        <a:t>Professor </a:t>
                      </a:r>
                      <a:r>
                        <a:rPr lang="en-US" altLang="zh-CN" sz="1600" baseline="0" dirty="0" err="1" smtClean="0"/>
                        <a:t>Lifeng</a:t>
                      </a:r>
                      <a:r>
                        <a:rPr lang="en-US" altLang="zh-CN" sz="1600" baseline="0" dirty="0" smtClean="0"/>
                        <a:t> Sun (Multimedia)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98122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Professor </a:t>
                      </a:r>
                      <a:r>
                        <a:rPr lang="en-US" altLang="zh-CN" sz="1600" dirty="0" err="1" smtClean="0"/>
                        <a:t>Wenwu</a:t>
                      </a:r>
                      <a:r>
                        <a:rPr lang="en-US" altLang="zh-CN" sz="1600" dirty="0" smtClean="0"/>
                        <a:t> Zhu (Multimedia)</a:t>
                      </a:r>
                    </a:p>
                    <a:p>
                      <a:r>
                        <a:rPr lang="en-US" altLang="zh-CN" sz="1600" dirty="0" smtClean="0"/>
                        <a:t>Assistant Professor Peng Cui (DM &amp;</a:t>
                      </a:r>
                      <a:r>
                        <a:rPr lang="en-US" altLang="zh-CN" sz="1600" baseline="0" dirty="0" smtClean="0"/>
                        <a:t> Multimedia)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4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Outline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Social contextual recommendation [CIKM’12+TKDE’14]</a:t>
            </a:r>
            <a:endParaRPr lang="en-US" altLang="zh-CN" sz="2400" dirty="0">
              <a:solidFill>
                <a:srgbClr val="0070C0"/>
              </a:solidFill>
            </a:endParaRPr>
          </a:p>
          <a:p>
            <a:r>
              <a:rPr lang="en-US" altLang="zh-CN" sz="2400" dirty="0" smtClean="0"/>
              <a:t>Cross-domain social recommendation [CIKM’12]</a:t>
            </a:r>
          </a:p>
          <a:p>
            <a:r>
              <a:rPr lang="en-US" altLang="zh-CN" sz="2400" dirty="0" smtClean="0"/>
              <a:t>Behavior discovery and prediction [KDD’14]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Dense bipartite core detection [PAKDD’14]</a:t>
            </a:r>
          </a:p>
          <a:p>
            <a:r>
              <a:rPr lang="en-US" altLang="zh-CN" sz="2400" dirty="0" smtClean="0"/>
              <a:t>Zombie follower detection [KDD’14]</a:t>
            </a:r>
          </a:p>
        </p:txBody>
      </p:sp>
      <p:sp>
        <p:nvSpPr>
          <p:cNvPr id="4" name="云形 3"/>
          <p:cNvSpPr/>
          <p:nvPr/>
        </p:nvSpPr>
        <p:spPr>
          <a:xfrm>
            <a:off x="6732240" y="2958976"/>
            <a:ext cx="2304256" cy="1406128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</a:rPr>
              <a:t>Good user-item links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爆炸形 2 5"/>
          <p:cNvSpPr/>
          <p:nvPr/>
        </p:nvSpPr>
        <p:spPr>
          <a:xfrm>
            <a:off x="5580112" y="4509120"/>
            <a:ext cx="2808312" cy="1728192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Bad user-user links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1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Social Recommendation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/>
              <a:t>Too many messages are generated and received every minute.</a:t>
            </a:r>
          </a:p>
          <a:p>
            <a:pPr lvl="1"/>
            <a:r>
              <a:rPr lang="en-US" altLang="zh-CN" sz="2000" dirty="0" smtClean="0"/>
              <a:t>How </a:t>
            </a:r>
            <a:r>
              <a:rPr lang="en-US" altLang="zh-CN" sz="2000" dirty="0"/>
              <a:t>to recommend posts/rank feeds in social networks</a:t>
            </a:r>
            <a:r>
              <a:rPr lang="en-US" altLang="zh-CN" sz="2000" dirty="0" smtClean="0"/>
              <a:t>?</a:t>
            </a:r>
          </a:p>
          <a:p>
            <a:r>
              <a:rPr lang="en-US" altLang="zh-CN" sz="2400" dirty="0" smtClean="0"/>
              <a:t>Challenges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High </a:t>
            </a:r>
            <a:r>
              <a:rPr lang="en-US" altLang="zh-CN" sz="2000" b="1" dirty="0" err="1">
                <a:solidFill>
                  <a:srgbClr val="FF0000"/>
                </a:solidFill>
              </a:rPr>
              <a:t>sparsity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for user-item matrix </a:t>
            </a:r>
            <a:r>
              <a:rPr lang="en-US" altLang="zh-CN" sz="2000" dirty="0" smtClean="0"/>
              <a:t>factorization/completion</a:t>
            </a:r>
            <a:endParaRPr lang="en-US" altLang="zh-CN" sz="20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896861"/>
              </p:ext>
            </p:extLst>
          </p:nvPr>
        </p:nvGraphicFramePr>
        <p:xfrm>
          <a:off x="5076056" y="4149080"/>
          <a:ext cx="3168353" cy="1757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92088"/>
                <a:gridCol w="720080"/>
                <a:gridCol w="648072"/>
                <a:gridCol w="288032"/>
                <a:gridCol w="720081"/>
              </a:tblGrid>
              <a:tr h="125670">
                <a:tc>
                  <a:txBody>
                    <a:bodyPr/>
                    <a:lstStyle/>
                    <a:p>
                      <a:pPr algn="l"/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User</a:t>
                      </a:r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 1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User</a:t>
                      </a:r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 2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User</a:t>
                      </a:r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 M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Post </a:t>
                      </a:r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Post 2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0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?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?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Post N</a:t>
                      </a:r>
                      <a:endParaRPr lang="zh-CN" altLang="en-US" sz="12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?</a:t>
                      </a:r>
                      <a:endParaRPr lang="zh-CN" altLang="en-US" sz="12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…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1</a:t>
                      </a:r>
                      <a:endParaRPr lang="zh-CN" altLang="en-US" sz="12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285254"/>
            <a:ext cx="1455681" cy="55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942694"/>
            <a:ext cx="1452521" cy="422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38" y="4293096"/>
            <a:ext cx="1767773" cy="54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449359"/>
            <a:ext cx="2383233" cy="42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150" y="5432463"/>
            <a:ext cx="1068861" cy="4553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479" y="4897694"/>
            <a:ext cx="1475532" cy="429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08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Social Contextual Information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767609" y="1797513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71771" y="4767721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7" name="直接箭头连接符 6"/>
          <p:cNvCxnSpPr>
            <a:stCxn id="17" idx="7"/>
            <a:endCxn id="19" idx="3"/>
          </p:cNvCxnSpPr>
          <p:nvPr/>
        </p:nvCxnSpPr>
        <p:spPr>
          <a:xfrm flipV="1">
            <a:off x="6593496" y="2119821"/>
            <a:ext cx="248820" cy="28020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17" idx="5"/>
            <a:endCxn id="20" idx="1"/>
          </p:cNvCxnSpPr>
          <p:nvPr/>
        </p:nvCxnSpPr>
        <p:spPr>
          <a:xfrm>
            <a:off x="6593496" y="2603699"/>
            <a:ext cx="779448" cy="19534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9" idx="6"/>
            <a:endCxn id="18" idx="1"/>
          </p:cNvCxnSpPr>
          <p:nvPr/>
        </p:nvCxnSpPr>
        <p:spPr>
          <a:xfrm>
            <a:off x="7625897" y="2017986"/>
            <a:ext cx="593452" cy="35859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268926" y="2645880"/>
            <a:ext cx="281302" cy="247438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21" idx="0"/>
          </p:cNvCxnSpPr>
          <p:nvPr/>
        </p:nvCxnSpPr>
        <p:spPr>
          <a:xfrm flipH="1">
            <a:off x="6550228" y="2197284"/>
            <a:ext cx="616658" cy="292297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9" idx="4"/>
            <a:endCxn id="23" idx="0"/>
          </p:cNvCxnSpPr>
          <p:nvPr/>
        </p:nvCxnSpPr>
        <p:spPr>
          <a:xfrm>
            <a:off x="7166886" y="2162002"/>
            <a:ext cx="887339" cy="29559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8" idx="4"/>
            <a:endCxn id="23" idx="0"/>
          </p:cNvCxnSpPr>
          <p:nvPr/>
        </p:nvCxnSpPr>
        <p:spPr>
          <a:xfrm flipH="1">
            <a:off x="8054225" y="2622433"/>
            <a:ext cx="489694" cy="249553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6409576" y="2197284"/>
            <a:ext cx="693111" cy="1533751"/>
          </a:xfrm>
          <a:custGeom>
            <a:avLst/>
            <a:gdLst>
              <a:gd name="connsiteX0" fmla="*/ 0 w 815248"/>
              <a:gd name="connsiteY0" fmla="*/ 418641 h 1372537"/>
              <a:gd name="connsiteX1" fmla="*/ 187287 w 815248"/>
              <a:gd name="connsiteY1" fmla="*/ 1366092 h 1372537"/>
              <a:gd name="connsiteX2" fmla="*/ 815248 w 815248"/>
              <a:gd name="connsiteY2" fmla="*/ 0 h 13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48" h="1372537">
                <a:moveTo>
                  <a:pt x="0" y="418641"/>
                </a:moveTo>
                <a:cubicBezTo>
                  <a:pt x="25706" y="927253"/>
                  <a:pt x="51412" y="1435865"/>
                  <a:pt x="187287" y="1366092"/>
                </a:cubicBezTo>
                <a:cubicBezTo>
                  <a:pt x="323162" y="1296319"/>
                  <a:pt x="569205" y="648159"/>
                  <a:pt x="815248" y="0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ea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7357906" y="2259925"/>
            <a:ext cx="1037556" cy="1844015"/>
          </a:xfrm>
          <a:custGeom>
            <a:avLst/>
            <a:gdLst>
              <a:gd name="connsiteX0" fmla="*/ 0 w 991518"/>
              <a:gd name="connsiteY0" fmla="*/ 0 h 1543983"/>
              <a:gd name="connsiteX1" fmla="*/ 616944 w 991518"/>
              <a:gd name="connsiteY1" fmla="*/ 1542362 h 1543983"/>
              <a:gd name="connsiteX2" fmla="*/ 991518 w 991518"/>
              <a:gd name="connsiteY2" fmla="*/ 319489 h 1543983"/>
              <a:gd name="connsiteX3" fmla="*/ 991518 w 991518"/>
              <a:gd name="connsiteY3" fmla="*/ 319489 h 154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1518" h="1543983">
                <a:moveTo>
                  <a:pt x="0" y="0"/>
                </a:moveTo>
                <a:cubicBezTo>
                  <a:pt x="225845" y="744557"/>
                  <a:pt x="451691" y="1489114"/>
                  <a:pt x="616944" y="1542362"/>
                </a:cubicBezTo>
                <a:cubicBezTo>
                  <a:pt x="782197" y="1595610"/>
                  <a:pt x="991518" y="319489"/>
                  <a:pt x="991518" y="319489"/>
                </a:cubicBezTo>
                <a:lnTo>
                  <a:pt x="991518" y="319489"/>
                </a:ln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809915" y="235784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084908" y="2334401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07875" y="1873970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238503" y="2756859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1217" y="5120263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1</a:t>
            </a:r>
            <a:endParaRPr lang="zh-CN" altLang="en-US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98895" y="5647427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2</a:t>
            </a:r>
            <a:endParaRPr lang="zh-CN" altLang="en-US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95214" y="5117963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3</a:t>
            </a:r>
            <a:endParaRPr lang="zh-CN" altLang="en-US" dirty="0">
              <a:latin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767609" y="2259926"/>
            <a:ext cx="960328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43933" y="203069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ea"/>
                <a:cs typeface="Times New Roman" pitchFamily="18" charset="0"/>
              </a:rPr>
              <a:t>social relation</a:t>
            </a:r>
            <a:endParaRPr lang="zh-CN" altLang="en-US" dirty="0">
              <a:latin typeface="+mn-ea"/>
              <a:cs typeface="Times New Roman" pitchFamily="18" charset="0"/>
            </a:endParaRPr>
          </a:p>
        </p:txBody>
      </p:sp>
      <p:cxnSp>
        <p:nvCxnSpPr>
          <p:cNvPr id="26" name="直接连接符 25"/>
          <p:cNvCxnSpPr>
            <a:stCxn id="27" idx="3"/>
          </p:cNvCxnSpPr>
          <p:nvPr/>
        </p:nvCxnSpPr>
        <p:spPr>
          <a:xfrm>
            <a:off x="5822925" y="3122206"/>
            <a:ext cx="101939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3865" y="279904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ea"/>
                <a:cs typeface="Times New Roman" pitchFamily="18" charset="0"/>
              </a:rPr>
              <a:t>user-user</a:t>
            </a:r>
          </a:p>
          <a:p>
            <a:r>
              <a:rPr lang="en-US" altLang="zh-CN" dirty="0" smtClean="0">
                <a:latin typeface="+mn-ea"/>
                <a:cs typeface="Times New Roman" pitchFamily="18" charset="0"/>
              </a:rPr>
              <a:t>interaction</a:t>
            </a:r>
            <a:endParaRPr lang="zh-CN" altLang="en-US" dirty="0">
              <a:latin typeface="+mn-ea"/>
              <a:cs typeface="Times New Roman" pitchFamily="18" charset="0"/>
            </a:endParaRPr>
          </a:p>
        </p:txBody>
      </p:sp>
      <p:cxnSp>
        <p:nvCxnSpPr>
          <p:cNvPr id="28" name="直接连接符 27"/>
          <p:cNvCxnSpPr>
            <a:endCxn id="29" idx="3"/>
          </p:cNvCxnSpPr>
          <p:nvPr/>
        </p:nvCxnSpPr>
        <p:spPr>
          <a:xfrm flipH="1">
            <a:off x="5832869" y="4223223"/>
            <a:ext cx="875006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83809" y="3900058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ea"/>
                <a:cs typeface="Times New Roman" pitchFamily="18" charset="0"/>
              </a:rPr>
              <a:t>user-item</a:t>
            </a:r>
          </a:p>
          <a:p>
            <a:r>
              <a:rPr lang="en-US" altLang="zh-CN" dirty="0" smtClean="0">
                <a:latin typeface="+mn-ea"/>
                <a:cs typeface="Times New Roman" pitchFamily="18" charset="0"/>
              </a:rPr>
              <a:t>interaction</a:t>
            </a:r>
            <a:endParaRPr lang="zh-CN" altLang="en-US" dirty="0">
              <a:latin typeface="+mn-ea"/>
              <a:cs typeface="Times New Roman" pitchFamily="18" charset="0"/>
            </a:endParaRPr>
          </a:p>
        </p:txBody>
      </p:sp>
      <p:cxnSp>
        <p:nvCxnSpPr>
          <p:cNvPr id="30" name="直接连接符 29"/>
          <p:cNvCxnSpPr>
            <a:endCxn id="31" idx="3"/>
          </p:cNvCxnSpPr>
          <p:nvPr/>
        </p:nvCxnSpPr>
        <p:spPr>
          <a:xfrm flipH="1">
            <a:off x="5785353" y="5302629"/>
            <a:ext cx="33379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343933" y="511796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cs typeface="Times New Roman" pitchFamily="18" charset="0"/>
              </a:rPr>
              <a:t>i</a:t>
            </a:r>
            <a:r>
              <a:rPr lang="en-US" altLang="zh-CN" dirty="0" smtClean="0">
                <a:latin typeface="+mn-ea"/>
                <a:cs typeface="Times New Roman" pitchFamily="18" charset="0"/>
              </a:rPr>
              <a:t>tem content</a:t>
            </a:r>
            <a:endParaRPr lang="zh-CN" altLang="en-US" dirty="0">
              <a:latin typeface="+mn-ea"/>
              <a:cs typeface="Times New Roman" pitchFamily="18" charset="0"/>
            </a:endParaRPr>
          </a:p>
        </p:txBody>
      </p:sp>
      <p:cxnSp>
        <p:nvCxnSpPr>
          <p:cNvPr id="14" name="直接连接符 13"/>
          <p:cNvCxnSpPr>
            <a:stCxn id="20" idx="3"/>
            <a:endCxn id="22" idx="0"/>
          </p:cNvCxnSpPr>
          <p:nvPr/>
        </p:nvCxnSpPr>
        <p:spPr>
          <a:xfrm flipH="1">
            <a:off x="7357906" y="3002710"/>
            <a:ext cx="15038" cy="26447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内容占位符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000" dirty="0" smtClean="0"/>
              <a:t>More </a:t>
            </a:r>
            <a:r>
              <a:rPr lang="en-US" altLang="zh-CN" sz="2000" dirty="0"/>
              <a:t>knowledge! But …</a:t>
            </a:r>
          </a:p>
          <a:p>
            <a:r>
              <a:rPr lang="en-US" altLang="zh-CN" sz="2000" dirty="0"/>
              <a:t>Can we use social relations (user-user links) to help infer missing user-item links?</a:t>
            </a:r>
          </a:p>
          <a:p>
            <a:r>
              <a:rPr lang="en-US" altLang="zh-CN" sz="2000" dirty="0"/>
              <a:t>Can we fully use social contextual information on the networks?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4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Related Works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71771" y="4767721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268926" y="2645880"/>
            <a:ext cx="281302" cy="247438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21" idx="0"/>
          </p:cNvCxnSpPr>
          <p:nvPr/>
        </p:nvCxnSpPr>
        <p:spPr>
          <a:xfrm flipH="1">
            <a:off x="6550228" y="2197284"/>
            <a:ext cx="616658" cy="292297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9" idx="4"/>
            <a:endCxn id="23" idx="0"/>
          </p:cNvCxnSpPr>
          <p:nvPr/>
        </p:nvCxnSpPr>
        <p:spPr>
          <a:xfrm>
            <a:off x="7166886" y="2162002"/>
            <a:ext cx="887339" cy="29559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8" idx="4"/>
            <a:endCxn id="23" idx="0"/>
          </p:cNvCxnSpPr>
          <p:nvPr/>
        </p:nvCxnSpPr>
        <p:spPr>
          <a:xfrm flipH="1">
            <a:off x="8054225" y="2622433"/>
            <a:ext cx="489694" cy="249553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5809915" y="235784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084908" y="2334401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07875" y="1873970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238503" y="2756859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1217" y="5120263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1</a:t>
            </a:r>
            <a:endParaRPr lang="zh-CN" altLang="en-US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98895" y="5647427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2</a:t>
            </a:r>
            <a:endParaRPr lang="zh-CN" altLang="en-US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95214" y="5117963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3</a:t>
            </a:r>
            <a:endParaRPr lang="zh-CN" altLang="en-US" dirty="0">
              <a:latin typeface="+mn-ea"/>
            </a:endParaRPr>
          </a:p>
        </p:txBody>
      </p:sp>
      <p:cxnSp>
        <p:nvCxnSpPr>
          <p:cNvPr id="28" name="直接连接符 27"/>
          <p:cNvCxnSpPr>
            <a:endCxn id="29" idx="3"/>
          </p:cNvCxnSpPr>
          <p:nvPr/>
        </p:nvCxnSpPr>
        <p:spPr>
          <a:xfrm flipH="1">
            <a:off x="5832869" y="4223223"/>
            <a:ext cx="875006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83809" y="3900058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ea"/>
                <a:cs typeface="Times New Roman" pitchFamily="18" charset="0"/>
              </a:rPr>
              <a:t>user-item</a:t>
            </a:r>
          </a:p>
          <a:p>
            <a:r>
              <a:rPr lang="en-US" altLang="zh-CN" dirty="0" smtClean="0">
                <a:latin typeface="+mn-ea"/>
                <a:cs typeface="Times New Roman" pitchFamily="18" charset="0"/>
              </a:rPr>
              <a:t>interaction</a:t>
            </a:r>
            <a:endParaRPr lang="zh-CN" altLang="en-US" dirty="0">
              <a:latin typeface="+mn-ea"/>
              <a:cs typeface="Times New Roman" pitchFamily="18" charset="0"/>
            </a:endParaRPr>
          </a:p>
        </p:txBody>
      </p:sp>
      <p:cxnSp>
        <p:nvCxnSpPr>
          <p:cNvPr id="30" name="直接连接符 29"/>
          <p:cNvCxnSpPr>
            <a:endCxn id="31" idx="3"/>
          </p:cNvCxnSpPr>
          <p:nvPr/>
        </p:nvCxnSpPr>
        <p:spPr>
          <a:xfrm flipH="1">
            <a:off x="5785353" y="5302629"/>
            <a:ext cx="33379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343933" y="511796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cs typeface="Times New Roman" pitchFamily="18" charset="0"/>
              </a:rPr>
              <a:t>i</a:t>
            </a:r>
            <a:r>
              <a:rPr lang="en-US" altLang="zh-CN" dirty="0" smtClean="0">
                <a:latin typeface="+mn-ea"/>
                <a:cs typeface="Times New Roman" pitchFamily="18" charset="0"/>
              </a:rPr>
              <a:t>tem content</a:t>
            </a:r>
            <a:endParaRPr lang="zh-CN" altLang="en-US" dirty="0">
              <a:latin typeface="+mn-ea"/>
              <a:cs typeface="Times New Roman" pitchFamily="18" charset="0"/>
            </a:endParaRPr>
          </a:p>
        </p:txBody>
      </p:sp>
      <p:cxnSp>
        <p:nvCxnSpPr>
          <p:cNvPr id="14" name="直接连接符 13"/>
          <p:cNvCxnSpPr>
            <a:stCxn id="20" idx="3"/>
            <a:endCxn id="22" idx="0"/>
          </p:cNvCxnSpPr>
          <p:nvPr/>
        </p:nvCxnSpPr>
        <p:spPr>
          <a:xfrm flipH="1">
            <a:off x="7357906" y="3002710"/>
            <a:ext cx="15038" cy="26447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内容占位符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Content-based filtering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Collaborative filtering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8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Related Works</a:t>
            </a:r>
            <a:endParaRPr lang="zh-CN" altLang="en-US" dirty="0">
              <a:latin typeface="+mn-ea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268926" y="2645880"/>
            <a:ext cx="281302" cy="247438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21" idx="0"/>
          </p:cNvCxnSpPr>
          <p:nvPr/>
        </p:nvCxnSpPr>
        <p:spPr>
          <a:xfrm flipH="1">
            <a:off x="6550228" y="2197284"/>
            <a:ext cx="616658" cy="292297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9" idx="4"/>
            <a:endCxn id="23" idx="0"/>
          </p:cNvCxnSpPr>
          <p:nvPr/>
        </p:nvCxnSpPr>
        <p:spPr>
          <a:xfrm>
            <a:off x="7166886" y="2162002"/>
            <a:ext cx="887339" cy="29559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8" idx="4"/>
            <a:endCxn id="23" idx="0"/>
          </p:cNvCxnSpPr>
          <p:nvPr/>
        </p:nvCxnSpPr>
        <p:spPr>
          <a:xfrm flipH="1">
            <a:off x="8054225" y="2622433"/>
            <a:ext cx="489694" cy="249553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 14"/>
          <p:cNvSpPr/>
          <p:nvPr/>
        </p:nvSpPr>
        <p:spPr>
          <a:xfrm>
            <a:off x="6409576" y="2197284"/>
            <a:ext cx="693111" cy="1533751"/>
          </a:xfrm>
          <a:custGeom>
            <a:avLst/>
            <a:gdLst>
              <a:gd name="connsiteX0" fmla="*/ 0 w 815248"/>
              <a:gd name="connsiteY0" fmla="*/ 418641 h 1372537"/>
              <a:gd name="connsiteX1" fmla="*/ 187287 w 815248"/>
              <a:gd name="connsiteY1" fmla="*/ 1366092 h 1372537"/>
              <a:gd name="connsiteX2" fmla="*/ 815248 w 815248"/>
              <a:gd name="connsiteY2" fmla="*/ 0 h 13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48" h="1372537">
                <a:moveTo>
                  <a:pt x="0" y="418641"/>
                </a:moveTo>
                <a:cubicBezTo>
                  <a:pt x="25706" y="927253"/>
                  <a:pt x="51412" y="1435865"/>
                  <a:pt x="187287" y="1366092"/>
                </a:cubicBezTo>
                <a:cubicBezTo>
                  <a:pt x="323162" y="1296319"/>
                  <a:pt x="569205" y="648159"/>
                  <a:pt x="815248" y="0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ea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7357906" y="2259925"/>
            <a:ext cx="1037556" cy="1844015"/>
          </a:xfrm>
          <a:custGeom>
            <a:avLst/>
            <a:gdLst>
              <a:gd name="connsiteX0" fmla="*/ 0 w 991518"/>
              <a:gd name="connsiteY0" fmla="*/ 0 h 1543983"/>
              <a:gd name="connsiteX1" fmla="*/ 616944 w 991518"/>
              <a:gd name="connsiteY1" fmla="*/ 1542362 h 1543983"/>
              <a:gd name="connsiteX2" fmla="*/ 991518 w 991518"/>
              <a:gd name="connsiteY2" fmla="*/ 319489 h 1543983"/>
              <a:gd name="connsiteX3" fmla="*/ 991518 w 991518"/>
              <a:gd name="connsiteY3" fmla="*/ 319489 h 154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1518" h="1543983">
                <a:moveTo>
                  <a:pt x="0" y="0"/>
                </a:moveTo>
                <a:cubicBezTo>
                  <a:pt x="225845" y="744557"/>
                  <a:pt x="451691" y="1489114"/>
                  <a:pt x="616944" y="1542362"/>
                </a:cubicBezTo>
                <a:cubicBezTo>
                  <a:pt x="782197" y="1595610"/>
                  <a:pt x="991518" y="319489"/>
                  <a:pt x="991518" y="319489"/>
                </a:cubicBezTo>
                <a:lnTo>
                  <a:pt x="991518" y="319489"/>
                </a:ln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ea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809915" y="235784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084908" y="2334401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07875" y="1873970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238503" y="2756859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1217" y="5120263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1</a:t>
            </a:r>
            <a:endParaRPr lang="zh-CN" altLang="en-US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98895" y="5647427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2</a:t>
            </a:r>
            <a:endParaRPr lang="zh-CN" altLang="en-US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95214" y="5117963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3</a:t>
            </a:r>
            <a:endParaRPr lang="zh-CN" altLang="en-US" dirty="0">
              <a:latin typeface="+mn-ea"/>
            </a:endParaRPr>
          </a:p>
        </p:txBody>
      </p:sp>
      <p:cxnSp>
        <p:nvCxnSpPr>
          <p:cNvPr id="26" name="直接连接符 25"/>
          <p:cNvCxnSpPr>
            <a:stCxn id="27" idx="3"/>
          </p:cNvCxnSpPr>
          <p:nvPr/>
        </p:nvCxnSpPr>
        <p:spPr>
          <a:xfrm>
            <a:off x="5822925" y="3122206"/>
            <a:ext cx="101939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73865" y="2799040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ea"/>
                <a:cs typeface="Times New Roman" pitchFamily="18" charset="0"/>
              </a:rPr>
              <a:t>user-user</a:t>
            </a:r>
          </a:p>
          <a:p>
            <a:r>
              <a:rPr lang="en-US" altLang="zh-CN" dirty="0" smtClean="0">
                <a:latin typeface="+mn-ea"/>
                <a:cs typeface="Times New Roman" pitchFamily="18" charset="0"/>
              </a:rPr>
              <a:t>interaction</a:t>
            </a:r>
            <a:endParaRPr lang="zh-CN" altLang="en-US" dirty="0">
              <a:latin typeface="+mn-ea"/>
              <a:cs typeface="Times New Roman" pitchFamily="18" charset="0"/>
            </a:endParaRPr>
          </a:p>
        </p:txBody>
      </p:sp>
      <p:cxnSp>
        <p:nvCxnSpPr>
          <p:cNvPr id="28" name="直接连接符 27"/>
          <p:cNvCxnSpPr>
            <a:endCxn id="29" idx="3"/>
          </p:cNvCxnSpPr>
          <p:nvPr/>
        </p:nvCxnSpPr>
        <p:spPr>
          <a:xfrm flipH="1">
            <a:off x="5832869" y="4223223"/>
            <a:ext cx="875006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83809" y="3900058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ea"/>
                <a:cs typeface="Times New Roman" pitchFamily="18" charset="0"/>
              </a:rPr>
              <a:t>user-item</a:t>
            </a:r>
          </a:p>
          <a:p>
            <a:r>
              <a:rPr lang="en-US" altLang="zh-CN" dirty="0" smtClean="0">
                <a:latin typeface="+mn-ea"/>
                <a:cs typeface="Times New Roman" pitchFamily="18" charset="0"/>
              </a:rPr>
              <a:t>interaction</a:t>
            </a:r>
            <a:endParaRPr lang="zh-CN" altLang="en-US" dirty="0">
              <a:latin typeface="+mn-ea"/>
              <a:cs typeface="Times New Roman" pitchFamily="18" charset="0"/>
            </a:endParaRPr>
          </a:p>
        </p:txBody>
      </p:sp>
      <p:cxnSp>
        <p:nvCxnSpPr>
          <p:cNvPr id="14" name="直接连接符 13"/>
          <p:cNvCxnSpPr>
            <a:stCxn id="20" idx="3"/>
            <a:endCxn id="22" idx="0"/>
          </p:cNvCxnSpPr>
          <p:nvPr/>
        </p:nvCxnSpPr>
        <p:spPr>
          <a:xfrm flipH="1">
            <a:off x="7357906" y="3002710"/>
            <a:ext cx="15038" cy="26447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内容占位符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Content-based filtering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Collaborative filtering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Trust-based recommendation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Influenced-based recommendation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56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Related Works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767609" y="1797513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771771" y="4767721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7" name="直接箭头连接符 6"/>
          <p:cNvCxnSpPr>
            <a:stCxn id="17" idx="7"/>
            <a:endCxn id="19" idx="3"/>
          </p:cNvCxnSpPr>
          <p:nvPr/>
        </p:nvCxnSpPr>
        <p:spPr>
          <a:xfrm flipV="1">
            <a:off x="6593496" y="2119821"/>
            <a:ext cx="248820" cy="28020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17" idx="5"/>
            <a:endCxn id="20" idx="1"/>
          </p:cNvCxnSpPr>
          <p:nvPr/>
        </p:nvCxnSpPr>
        <p:spPr>
          <a:xfrm>
            <a:off x="6593496" y="2603699"/>
            <a:ext cx="779448" cy="19534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9" idx="6"/>
            <a:endCxn id="18" idx="1"/>
          </p:cNvCxnSpPr>
          <p:nvPr/>
        </p:nvCxnSpPr>
        <p:spPr>
          <a:xfrm>
            <a:off x="7625897" y="2017986"/>
            <a:ext cx="593452" cy="35859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268926" y="2645880"/>
            <a:ext cx="281302" cy="247438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21" idx="0"/>
          </p:cNvCxnSpPr>
          <p:nvPr/>
        </p:nvCxnSpPr>
        <p:spPr>
          <a:xfrm flipH="1">
            <a:off x="6550228" y="2197284"/>
            <a:ext cx="616658" cy="292297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19" idx="4"/>
            <a:endCxn id="23" idx="0"/>
          </p:cNvCxnSpPr>
          <p:nvPr/>
        </p:nvCxnSpPr>
        <p:spPr>
          <a:xfrm>
            <a:off x="7166886" y="2162002"/>
            <a:ext cx="887339" cy="29559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8" idx="4"/>
            <a:endCxn id="23" idx="0"/>
          </p:cNvCxnSpPr>
          <p:nvPr/>
        </p:nvCxnSpPr>
        <p:spPr>
          <a:xfrm flipH="1">
            <a:off x="8054225" y="2622433"/>
            <a:ext cx="489694" cy="249553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5809915" y="235784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084908" y="2334401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07875" y="1873970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238503" y="2756859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91217" y="5120263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1</a:t>
            </a:r>
            <a:endParaRPr lang="zh-CN" altLang="en-US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898895" y="5647427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2</a:t>
            </a:r>
            <a:endParaRPr lang="zh-CN" altLang="en-US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595214" y="5117963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+mn-ea"/>
              </a:rPr>
              <a:t>Post 3</a:t>
            </a:r>
            <a:endParaRPr lang="zh-CN" altLang="en-US" dirty="0">
              <a:latin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767609" y="2259926"/>
            <a:ext cx="960328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43933" y="203069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ea"/>
                <a:cs typeface="Times New Roman" pitchFamily="18" charset="0"/>
              </a:rPr>
              <a:t>social relation</a:t>
            </a:r>
            <a:endParaRPr lang="zh-CN" altLang="en-US" dirty="0">
              <a:latin typeface="+mn-ea"/>
              <a:cs typeface="Times New Roman" pitchFamily="18" charset="0"/>
            </a:endParaRPr>
          </a:p>
        </p:txBody>
      </p:sp>
      <p:cxnSp>
        <p:nvCxnSpPr>
          <p:cNvPr id="28" name="直接连接符 27"/>
          <p:cNvCxnSpPr>
            <a:endCxn id="29" idx="3"/>
          </p:cNvCxnSpPr>
          <p:nvPr/>
        </p:nvCxnSpPr>
        <p:spPr>
          <a:xfrm flipH="1">
            <a:off x="5832869" y="4223223"/>
            <a:ext cx="875006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83809" y="3900058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+mn-ea"/>
                <a:cs typeface="Times New Roman" pitchFamily="18" charset="0"/>
              </a:rPr>
              <a:t>user-item</a:t>
            </a:r>
          </a:p>
          <a:p>
            <a:r>
              <a:rPr lang="en-US" altLang="zh-CN" dirty="0" smtClean="0">
                <a:latin typeface="+mn-ea"/>
                <a:cs typeface="Times New Roman" pitchFamily="18" charset="0"/>
              </a:rPr>
              <a:t>interaction</a:t>
            </a:r>
            <a:endParaRPr lang="zh-CN" altLang="en-US" dirty="0">
              <a:latin typeface="+mn-ea"/>
              <a:cs typeface="Times New Roman" pitchFamily="18" charset="0"/>
            </a:endParaRPr>
          </a:p>
        </p:txBody>
      </p:sp>
      <p:cxnSp>
        <p:nvCxnSpPr>
          <p:cNvPr id="30" name="直接连接符 29"/>
          <p:cNvCxnSpPr>
            <a:endCxn id="31" idx="3"/>
          </p:cNvCxnSpPr>
          <p:nvPr/>
        </p:nvCxnSpPr>
        <p:spPr>
          <a:xfrm flipH="1">
            <a:off x="5785353" y="5302629"/>
            <a:ext cx="333792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343933" y="5117963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  <a:cs typeface="Times New Roman" pitchFamily="18" charset="0"/>
              </a:rPr>
              <a:t>i</a:t>
            </a:r>
            <a:r>
              <a:rPr lang="en-US" altLang="zh-CN" dirty="0" smtClean="0">
                <a:latin typeface="+mn-ea"/>
                <a:cs typeface="Times New Roman" pitchFamily="18" charset="0"/>
              </a:rPr>
              <a:t>tem content</a:t>
            </a:r>
            <a:endParaRPr lang="zh-CN" altLang="en-US" dirty="0">
              <a:latin typeface="+mn-ea"/>
              <a:cs typeface="Times New Roman" pitchFamily="18" charset="0"/>
            </a:endParaRPr>
          </a:p>
        </p:txBody>
      </p:sp>
      <p:cxnSp>
        <p:nvCxnSpPr>
          <p:cNvPr id="14" name="直接连接符 13"/>
          <p:cNvCxnSpPr>
            <a:stCxn id="20" idx="3"/>
            <a:endCxn id="22" idx="0"/>
          </p:cNvCxnSpPr>
          <p:nvPr/>
        </p:nvCxnSpPr>
        <p:spPr>
          <a:xfrm flipH="1">
            <a:off x="7357906" y="3002710"/>
            <a:ext cx="15038" cy="26447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内容占位符 3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Content-based filtering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Collaborative filtering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Trust-based recommendation</a:t>
            </a:r>
          </a:p>
          <a:p>
            <a:r>
              <a:rPr lang="en-US" altLang="zh-CN" sz="2400" dirty="0" smtClean="0">
                <a:solidFill>
                  <a:schemeClr val="tx1"/>
                </a:solidFill>
              </a:rPr>
              <a:t>Influenced-based recommendation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Social recommendation with MF/Social Regularization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93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Related Works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How to fully use contextual information for social recommendation?</a:t>
            </a:r>
          </a:p>
          <a:p>
            <a:r>
              <a:rPr lang="en-US" altLang="zh-CN" sz="2000" dirty="0" smtClean="0"/>
              <a:t>Answer: Understand </a:t>
            </a:r>
            <a:r>
              <a:rPr lang="en-US" altLang="zh-CN" sz="2000" b="1" dirty="0" smtClean="0"/>
              <a:t>user intention of adopting messages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graphicFrame>
        <p:nvGraphicFramePr>
          <p:cNvPr id="7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7829603"/>
              </p:ext>
            </p:extLst>
          </p:nvPr>
        </p:nvGraphicFramePr>
        <p:xfrm>
          <a:off x="467544" y="1772816"/>
          <a:ext cx="8229600" cy="2931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50504"/>
                <a:gridCol w="1841336"/>
                <a:gridCol w="1645920"/>
                <a:gridCol w="1645920"/>
                <a:gridCol w="164592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Social relation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User-user interaction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User-item</a:t>
                      </a:r>
                      <a:r>
                        <a:rPr lang="en-US" altLang="zh-CN" baseline="0" dirty="0" smtClean="0"/>
                        <a:t> interaction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Item content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Content-based</a:t>
                      </a:r>
                      <a:r>
                        <a:rPr lang="en-US" altLang="zh-CN" baseline="0" dirty="0" smtClean="0"/>
                        <a:t> &amp; CF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Trust &amp; Influence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×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/>
                        <a:t>SoRec</a:t>
                      </a:r>
                      <a:r>
                        <a:rPr lang="en-US" altLang="zh-CN" baseline="0" dirty="0" smtClean="0"/>
                        <a:t> &amp; </a:t>
                      </a:r>
                      <a:r>
                        <a:rPr lang="en-US" altLang="zh-CN" baseline="0" dirty="0" err="1" smtClean="0"/>
                        <a:t>SoReg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√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CN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solidFill>
                            <a:srgbClr val="FF0000"/>
                          </a:solidFill>
                        </a:rPr>
                        <a:t>√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35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User Intention of Adopting Messages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05703"/>
            <a:ext cx="832001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48934" y="1692772"/>
            <a:ext cx="64807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Peng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Cui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 Is there anyone who call for paper via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Renren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Hah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://media.cs.tsinghua.edu.cn/~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multimedia/cuipeng/IR_SI_SocialMedia.htm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2011-01-05 13:47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Reply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| 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Share</a:t>
            </a:r>
            <a:endParaRPr lang="zh-CN" alt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46" y="4301497"/>
            <a:ext cx="832001" cy="98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276852" y="4293096"/>
            <a:ext cx="64807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Meng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Jiang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 Support! //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Peng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Cui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 Is there anyone who call for paper via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Renren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?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Hah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!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://media.cs.tsinghua.edu.cn/~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multimedia/cuipeng/IR_SI_SocialMedia.htm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2011-01-05 14:05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Reply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| 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Share</a:t>
            </a:r>
            <a:endParaRPr lang="zh-CN" alt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0" name="直接连接符 9"/>
          <p:cNvCxnSpPr>
            <a:stCxn id="6" idx="2"/>
            <a:endCxn id="11" idx="1"/>
          </p:cNvCxnSpPr>
          <p:nvPr/>
        </p:nvCxnSpPr>
        <p:spPr>
          <a:xfrm>
            <a:off x="739529" y="2669799"/>
            <a:ext cx="509405" cy="1325967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48934" y="3811100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This is my best friend and co-author!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76852" y="3233407"/>
            <a:ext cx="412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Call for paper? About social media? Wow!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3" name="直接连接符 12"/>
          <p:cNvCxnSpPr>
            <a:endCxn id="12" idx="3"/>
          </p:cNvCxnSpPr>
          <p:nvPr/>
        </p:nvCxnSpPr>
        <p:spPr>
          <a:xfrm flipH="1">
            <a:off x="5401571" y="2292936"/>
            <a:ext cx="857601" cy="1125137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962826" y="3233407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Personal Preference</a:t>
            </a:r>
            <a:endParaRPr lang="en-US" altLang="zh-CN" b="1" dirty="0"/>
          </a:p>
        </p:txBody>
      </p:sp>
      <p:sp>
        <p:nvSpPr>
          <p:cNvPr id="15" name="矩形 14"/>
          <p:cNvSpPr/>
          <p:nvPr/>
        </p:nvSpPr>
        <p:spPr>
          <a:xfrm>
            <a:off x="5847410" y="379664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Interpersonal influence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95545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User Intention of Adopting Messages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8" y="1788754"/>
            <a:ext cx="832001" cy="818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9774" y="1699067"/>
            <a:ext cx="6480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Maosong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Sun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 KDD Summer School on Mining the Big Data will be held in Tsinghua. This is the first time for KDD to hold Summer School. Dean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Xiaoyong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Du, Dr. Hang Li and me are the Chairs. Today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Jiawei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Han(UIUC), Christos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Faloutsos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(CMU) and Bing Liu(UIC) gave lectures for 2 hours each.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2012-08-10 21:47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Retweet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| 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Save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| 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Reply</a:t>
            </a:r>
            <a:endParaRPr lang="zh-CN" alt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67" y="4947828"/>
            <a:ext cx="832001" cy="98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9773" y="4939427"/>
            <a:ext cx="64807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Meng</a:t>
            </a:r>
            <a:r>
              <a:rPr lang="en-US" altLang="zh-CN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Jiang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: Amazing! //</a:t>
            </a:r>
            <a:r>
              <a:rPr lang="en-US" altLang="zh-CN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Maosong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Sun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: KDD Summer School on Mining the Big Data will be held in Tsinghua. This is the first time for KDD to hold Summer School. Dean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Xiaoyong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Du, Dr. Hang Li and me are the Chairs. Today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Jiawei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Han(UIUC), Christos </a:t>
            </a:r>
            <a:r>
              <a:rPr lang="en-US" altLang="zh-CN" dirty="0" err="1">
                <a:latin typeface="Times New Roman" pitchFamily="18" charset="0"/>
                <a:cs typeface="Times New Roman" pitchFamily="18" charset="0"/>
              </a:rPr>
              <a:t>Faloutsos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(CMU) and Bing Liu(UIC) gave lectures for 2 hours each.</a:t>
            </a:r>
          </a:p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2012-08-11 09:35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Retweet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| 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Save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| </a:t>
            </a:r>
            <a:r>
              <a:rPr lang="en-US" altLang="zh-CN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Reply</a:t>
            </a:r>
            <a:endParaRPr lang="zh-CN" altLang="en-US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直接连接符 8"/>
          <p:cNvCxnSpPr>
            <a:stCxn id="4" idx="2"/>
            <a:endCxn id="10" idx="1"/>
          </p:cNvCxnSpPr>
          <p:nvPr/>
        </p:nvCxnSpPr>
        <p:spPr>
          <a:xfrm>
            <a:off x="610369" y="2607263"/>
            <a:ext cx="693511" cy="1933862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03880" y="4217959"/>
            <a:ext cx="5724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This is the Dean of my Department!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His research area is Artificial Intelligence and Data Mining!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43427" y="3453393"/>
            <a:ext cx="398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Amazing! Summer school! It is KDD!</a:t>
            </a:r>
          </a:p>
          <a:p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Jiawei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Han! Christos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Faloutsos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! Bin Liu!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" name="直接连接符 11"/>
          <p:cNvCxnSpPr>
            <a:endCxn id="11" idx="3"/>
          </p:cNvCxnSpPr>
          <p:nvPr/>
        </p:nvCxnSpPr>
        <p:spPr>
          <a:xfrm flipH="1">
            <a:off x="5330416" y="2923203"/>
            <a:ext cx="901926" cy="853356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6232342" y="3589093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Personal Preference</a:t>
            </a:r>
            <a:endParaRPr lang="en-US" altLang="zh-CN" b="1" dirty="0"/>
          </a:p>
        </p:txBody>
      </p:sp>
      <p:sp>
        <p:nvSpPr>
          <p:cNvPr id="14" name="矩形 13"/>
          <p:cNvSpPr/>
          <p:nvPr/>
        </p:nvSpPr>
        <p:spPr>
          <a:xfrm>
            <a:off x="6116926" y="4152335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Interpersonal influence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2190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User Intention of Adopting Messages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Do we care the item content? Do we care the sender?</a:t>
            </a:r>
          </a:p>
          <a:p>
            <a:r>
              <a:rPr lang="en-US" altLang="zh-CN" sz="2400" dirty="0" smtClean="0"/>
              <a:t>Preference: topic-level user-item similarity</a:t>
            </a:r>
          </a:p>
          <a:p>
            <a:r>
              <a:rPr lang="en-US" altLang="zh-CN" sz="2400" dirty="0" smtClean="0"/>
              <a:t>Influence: user-sender interaction frequency</a:t>
            </a:r>
            <a:endParaRPr lang="zh-CN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27752"/>
            <a:ext cx="2880000" cy="222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6504"/>
            <a:ext cx="2880000" cy="2227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057626" y="5732008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Renren</a:t>
            </a:r>
            <a:endParaRPr lang="en-US" altLang="zh-CN" b="1" dirty="0"/>
          </a:p>
        </p:txBody>
      </p:sp>
      <p:sp>
        <p:nvSpPr>
          <p:cNvPr id="7" name="矩形 6"/>
          <p:cNvSpPr/>
          <p:nvPr/>
        </p:nvSpPr>
        <p:spPr>
          <a:xfrm>
            <a:off x="3597405" y="5732008"/>
            <a:ext cx="180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Tencent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Weibo</a:t>
            </a:r>
            <a:endParaRPr lang="en-US" altLang="zh-CN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391818"/>
            <a:ext cx="2880000" cy="2190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6084168" y="5732008"/>
            <a:ext cx="27494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Correlation(Preference,</a:t>
            </a:r>
          </a:p>
          <a:p>
            <a:r>
              <a:rPr lang="en-US" altLang="zh-CN" b="1" dirty="0" smtClean="0"/>
              <a:t>Influence) is small.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72190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Social-sensed Multimedia Computing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375355"/>
              </p:ext>
            </p:extLst>
          </p:nvPr>
        </p:nvGraphicFramePr>
        <p:xfrm>
          <a:off x="0" y="1340768"/>
          <a:ext cx="4032448" cy="447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内容占位符 5"/>
          <p:cNvSpPr txBox="1">
            <a:spLocks/>
          </p:cNvSpPr>
          <p:nvPr/>
        </p:nvSpPr>
        <p:spPr>
          <a:xfrm>
            <a:off x="4139952" y="1700808"/>
            <a:ext cx="4824536" cy="447198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Font typeface="Wingdings" pitchFamily="2" charset="2"/>
              <a:buChar char="v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Font typeface="Wingdings" pitchFamily="2" charset="2"/>
              <a:buChar char="§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zh-CN" sz="1800" kern="0" dirty="0" smtClean="0"/>
              <a:t>Behavior analysis</a:t>
            </a:r>
          </a:p>
          <a:p>
            <a:pPr lvl="1"/>
            <a:r>
              <a:rPr lang="en-US" altLang="zh-CN" sz="1400" kern="0" dirty="0" smtClean="0"/>
              <a:t>Pattern discovery and prediction [KDD’14]</a:t>
            </a:r>
          </a:p>
          <a:p>
            <a:pPr lvl="1"/>
            <a:r>
              <a:rPr lang="en-US" altLang="zh-CN" sz="1400" kern="0" dirty="0"/>
              <a:t>Social </a:t>
            </a:r>
            <a:r>
              <a:rPr lang="en-US" altLang="zh-CN" sz="1400" kern="0" dirty="0" smtClean="0"/>
              <a:t>recommendation [CIKM’12, CIKM’12, TKDE’14]</a:t>
            </a:r>
            <a:endParaRPr lang="en-US" altLang="zh-CN" sz="1400" kern="0" dirty="0"/>
          </a:p>
          <a:p>
            <a:pPr lvl="1"/>
            <a:r>
              <a:rPr lang="en-US" altLang="zh-CN" sz="1400" kern="0" dirty="0" smtClean="0"/>
              <a:t>Anomaly detection [PAKDD’14, WWW’14 Poster, KDD’14]</a:t>
            </a:r>
          </a:p>
          <a:p>
            <a:r>
              <a:rPr lang="en-US" altLang="zh-CN" sz="1800" kern="0" dirty="0" smtClean="0"/>
              <a:t>Information diffusion</a:t>
            </a:r>
          </a:p>
          <a:p>
            <a:pPr lvl="1"/>
            <a:r>
              <a:rPr lang="en-US" altLang="zh-CN" sz="1400" kern="0" dirty="0" smtClean="0"/>
              <a:t>Item-level influence [AAAI’11, SIGIR’11]</a:t>
            </a:r>
          </a:p>
          <a:p>
            <a:pPr lvl="1"/>
            <a:r>
              <a:rPr lang="en-US" altLang="zh-CN" sz="1400" kern="0" dirty="0" smtClean="0"/>
              <a:t>Outbreak detection [KDD’13]</a:t>
            </a:r>
          </a:p>
          <a:p>
            <a:r>
              <a:rPr lang="en-US" altLang="zh-CN" sz="1800" kern="0" dirty="0" smtClean="0"/>
              <a:t>Big social data</a:t>
            </a:r>
          </a:p>
          <a:p>
            <a:pPr lvl="1"/>
            <a:r>
              <a:rPr lang="en-US" altLang="zh-CN" sz="1400" kern="0" dirty="0" smtClean="0"/>
              <a:t>Heterogeneous </a:t>
            </a:r>
            <a:r>
              <a:rPr lang="en-US" altLang="zh-CN" sz="1400" kern="0" dirty="0"/>
              <a:t>hashing [KDD’13</a:t>
            </a:r>
            <a:r>
              <a:rPr lang="en-US" altLang="zh-CN" sz="1400" kern="0" dirty="0" smtClean="0"/>
              <a:t>]</a:t>
            </a:r>
          </a:p>
          <a:p>
            <a:endParaRPr lang="en-US" altLang="zh-CN" sz="1800" kern="0" dirty="0" smtClean="0"/>
          </a:p>
          <a:p>
            <a:r>
              <a:rPr lang="en-US" altLang="zh-CN" sz="1400" kern="0" dirty="0" smtClean="0"/>
              <a:t>Multimedia computing [TMM’09, DMKD’11, TIP’12, TMM’12, MM’12 Best, TOMCCAP’13, TOMCCAP’14]</a:t>
            </a:r>
          </a:p>
          <a:p>
            <a:r>
              <a:rPr lang="en-US" altLang="zh-CN" sz="1400" kern="0" dirty="0" smtClean="0"/>
              <a:t>Image search [MMM’13 Best, TOIS’14, CVIU’14]</a:t>
            </a:r>
            <a:endParaRPr lang="en-US" altLang="zh-CN" sz="1400" kern="0" dirty="0"/>
          </a:p>
          <a:p>
            <a:r>
              <a:rPr lang="en-US" altLang="zh-CN" sz="1400" kern="0" dirty="0" smtClean="0"/>
              <a:t>Emotion detection [MM’13, ICMR’14]</a:t>
            </a:r>
          </a:p>
        </p:txBody>
      </p:sp>
    </p:spTree>
    <p:extLst>
      <p:ext uri="{BB962C8B-B14F-4D97-AF65-F5344CB8AC3E}">
        <p14:creationId xmlns:p14="http://schemas.microsoft.com/office/powerpoint/2010/main" val="2443118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Framework: Social Contextual Factors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7126" y="3682122"/>
            <a:ext cx="1656184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+mn-ea"/>
                <a:cs typeface="Times New Roman" pitchFamily="18" charset="0"/>
              </a:rPr>
              <a:t>s</a:t>
            </a:r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ocial relation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126" y="4610542"/>
            <a:ext cx="1656184" cy="648072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7030A0"/>
                </a:solidFill>
                <a:latin typeface="+mn-ea"/>
                <a:cs typeface="Times New Roman" pitchFamily="18" charset="0"/>
              </a:rPr>
              <a:t>u</a:t>
            </a:r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ser-user interaction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7126" y="2630322"/>
            <a:ext cx="1656184" cy="648072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user-item interaction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7126" y="1801152"/>
            <a:ext cx="1656184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item content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47446" y="2738334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user latent feature </a:t>
            </a:r>
            <a:r>
              <a:rPr lang="en-US" altLang="zh-CN" i="1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U</a:t>
            </a:r>
            <a:endParaRPr lang="zh-CN" altLang="en-US" i="1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47446" y="1801152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item latent feature </a:t>
            </a:r>
            <a:r>
              <a:rPr lang="en-US" altLang="zh-CN" i="1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V</a:t>
            </a:r>
            <a:endParaRPr lang="zh-CN" altLang="en-US" i="1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63052" y="4646546"/>
            <a:ext cx="2504909" cy="576064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user-user influence </a:t>
            </a:r>
            <a:r>
              <a:rPr lang="en-US" altLang="zh-CN" i="1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S</a:t>
            </a:r>
            <a:endParaRPr lang="zh-CN" altLang="en-US" i="1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47446" y="3682122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item sender </a:t>
            </a:r>
            <a:r>
              <a:rPr lang="en-US" altLang="zh-CN" i="1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G</a:t>
            </a:r>
            <a:endParaRPr lang="zh-CN" altLang="en-US" i="1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13" name="直接连接符 12"/>
          <p:cNvCxnSpPr>
            <a:stCxn id="8" idx="3"/>
            <a:endCxn id="10" idx="1"/>
          </p:cNvCxnSpPr>
          <p:nvPr/>
        </p:nvCxnSpPr>
        <p:spPr>
          <a:xfrm>
            <a:off x="1923310" y="2017176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7" idx="3"/>
            <a:endCxn id="9" idx="1"/>
          </p:cNvCxnSpPr>
          <p:nvPr/>
        </p:nvCxnSpPr>
        <p:spPr>
          <a:xfrm>
            <a:off x="1923310" y="2954358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8" idx="3"/>
            <a:endCxn id="9" idx="1"/>
          </p:cNvCxnSpPr>
          <p:nvPr/>
        </p:nvCxnSpPr>
        <p:spPr>
          <a:xfrm>
            <a:off x="1923310" y="2017176"/>
            <a:ext cx="1224136" cy="937182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4" idx="3"/>
            <a:endCxn id="11" idx="1"/>
          </p:cNvCxnSpPr>
          <p:nvPr/>
        </p:nvCxnSpPr>
        <p:spPr>
          <a:xfrm>
            <a:off x="1923310" y="3898146"/>
            <a:ext cx="1239742" cy="1036432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4" idx="3"/>
            <a:endCxn id="12" idx="1"/>
          </p:cNvCxnSpPr>
          <p:nvPr/>
        </p:nvCxnSpPr>
        <p:spPr>
          <a:xfrm>
            <a:off x="1923310" y="3898146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6" idx="3"/>
            <a:endCxn id="11" idx="1"/>
          </p:cNvCxnSpPr>
          <p:nvPr/>
        </p:nvCxnSpPr>
        <p:spPr>
          <a:xfrm>
            <a:off x="1923310" y="4934578"/>
            <a:ext cx="1239742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7" idx="3"/>
            <a:endCxn id="12" idx="1"/>
          </p:cNvCxnSpPr>
          <p:nvPr/>
        </p:nvCxnSpPr>
        <p:spPr>
          <a:xfrm>
            <a:off x="1923310" y="2954358"/>
            <a:ext cx="1224136" cy="943788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315798" y="2157897"/>
            <a:ext cx="2559094" cy="6120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user preference on given item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15798" y="4060164"/>
            <a:ext cx="2559094" cy="712396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+mn-ea"/>
                <a:cs typeface="Times New Roman" pitchFamily="18" charset="0"/>
              </a:rPr>
              <a:t>social influence from sender of given item</a:t>
            </a:r>
            <a:endParaRPr lang="zh-CN" altLang="en-US" dirty="0">
              <a:solidFill>
                <a:srgbClr val="7030A0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22" name="直接连接符 21"/>
          <p:cNvCxnSpPr>
            <a:stCxn id="10" idx="3"/>
            <a:endCxn id="20" idx="1"/>
          </p:cNvCxnSpPr>
          <p:nvPr/>
        </p:nvCxnSpPr>
        <p:spPr>
          <a:xfrm>
            <a:off x="5667962" y="2017176"/>
            <a:ext cx="647836" cy="446755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9" idx="3"/>
            <a:endCxn id="20" idx="1"/>
          </p:cNvCxnSpPr>
          <p:nvPr/>
        </p:nvCxnSpPr>
        <p:spPr>
          <a:xfrm flipV="1">
            <a:off x="5667962" y="2463931"/>
            <a:ext cx="647836" cy="490427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2" idx="3"/>
            <a:endCxn id="21" idx="1"/>
          </p:cNvCxnSpPr>
          <p:nvPr/>
        </p:nvCxnSpPr>
        <p:spPr>
          <a:xfrm>
            <a:off x="5667962" y="3898146"/>
            <a:ext cx="647836" cy="518216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11" idx="3"/>
            <a:endCxn id="21" idx="1"/>
          </p:cNvCxnSpPr>
          <p:nvPr/>
        </p:nvCxnSpPr>
        <p:spPr>
          <a:xfrm flipV="1">
            <a:off x="5667961" y="4416362"/>
            <a:ext cx="647837" cy="518216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0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Framework: Social Contextual Factors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491" y="1700808"/>
            <a:ext cx="5931857" cy="7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433" y="2513178"/>
            <a:ext cx="6377972" cy="3940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矩形 27"/>
          <p:cNvSpPr/>
          <p:nvPr/>
        </p:nvSpPr>
        <p:spPr>
          <a:xfrm>
            <a:off x="930879" y="2998777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</a:t>
            </a:r>
            <a:endParaRPr lang="en-US" altLang="zh-CN" b="1" dirty="0"/>
          </a:p>
        </p:txBody>
      </p:sp>
      <p:sp>
        <p:nvSpPr>
          <p:cNvPr id="29" name="矩形 28"/>
          <p:cNvSpPr/>
          <p:nvPr/>
        </p:nvSpPr>
        <p:spPr>
          <a:xfrm>
            <a:off x="918055" y="4581128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G</a:t>
            </a:r>
            <a:endParaRPr lang="en-US" altLang="zh-CN" b="1" dirty="0"/>
          </a:p>
        </p:txBody>
      </p:sp>
      <p:sp>
        <p:nvSpPr>
          <p:cNvPr id="30" name="矩形 29"/>
          <p:cNvSpPr/>
          <p:nvPr/>
        </p:nvSpPr>
        <p:spPr>
          <a:xfrm>
            <a:off x="7478128" y="295461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U</a:t>
            </a:r>
            <a:endParaRPr lang="en-US" altLang="zh-CN" b="1" dirty="0"/>
          </a:p>
        </p:txBody>
      </p:sp>
      <p:sp>
        <p:nvSpPr>
          <p:cNvPr id="31" name="矩形 30"/>
          <p:cNvSpPr/>
          <p:nvPr/>
        </p:nvSpPr>
        <p:spPr>
          <a:xfrm>
            <a:off x="7465304" y="4536961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V</a:t>
            </a:r>
          </a:p>
        </p:txBody>
      </p:sp>
      <p:sp>
        <p:nvSpPr>
          <p:cNvPr id="32" name="矩形 31"/>
          <p:cNvSpPr/>
          <p:nvPr/>
        </p:nvSpPr>
        <p:spPr>
          <a:xfrm>
            <a:off x="4289142" y="6381328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R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13755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latin typeface="+mn-ea"/>
                <a:ea typeface="+mn-ea"/>
              </a:rPr>
              <a:t>ContextMF</a:t>
            </a:r>
            <a:r>
              <a:rPr lang="en-US" altLang="zh-CN" dirty="0" smtClean="0">
                <a:latin typeface="+mn-ea"/>
                <a:ea typeface="+mn-ea"/>
              </a:rPr>
              <a:t> Algorithm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Minimize sum-of-squared errors function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Block </a:t>
            </a:r>
            <a:r>
              <a:rPr lang="en-US" altLang="zh-CN" sz="2400" dirty="0"/>
              <a:t>coordinate descent scheme with gradients.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891" y="4149080"/>
            <a:ext cx="44386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966" y="2420888"/>
            <a:ext cx="55245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6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New Users and New Items Coming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269667"/>
              </p:ext>
            </p:extLst>
          </p:nvPr>
        </p:nvGraphicFramePr>
        <p:xfrm>
          <a:off x="251520" y="2420888"/>
          <a:ext cx="8784977" cy="2621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00200"/>
                <a:gridCol w="3672408"/>
                <a:gridCol w="3312369"/>
              </a:tblGrid>
              <a:tr h="44615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New data</a:t>
                      </a:r>
                      <a:endParaRPr lang="en-US" altLang="zh-CN" sz="1400" baseline="0" dirty="0" smtClean="0"/>
                    </a:p>
                    <a:p>
                      <a:pPr algn="ctr"/>
                      <a:r>
                        <a:rPr lang="en-US" altLang="zh-CN" sz="1400" baseline="0" dirty="0" smtClean="0"/>
                        <a:t>= </a:t>
                      </a:r>
                      <a:r>
                        <a:rPr lang="en-US" altLang="zh-CN" sz="1400" dirty="0" smtClean="0"/>
                        <a:t>Entries between…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Old </a:t>
                      </a:r>
                      <a:r>
                        <a:rPr lang="en-US" altLang="zh-CN" b="1" i="1" dirty="0" smtClean="0"/>
                        <a:t>N</a:t>
                      </a:r>
                      <a:r>
                        <a:rPr lang="en-US" altLang="zh-CN" b="1" dirty="0" smtClean="0"/>
                        <a:t> items</a:t>
                      </a:r>
                      <a:endParaRPr lang="zh-CN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New </a:t>
                      </a:r>
                      <a:r>
                        <a:rPr lang="en-US" altLang="zh-CN" b="1" i="1" dirty="0" smtClean="0"/>
                        <a:t>ΔN</a:t>
                      </a:r>
                      <a:r>
                        <a:rPr lang="en-US" altLang="zh-CN" b="1" dirty="0" smtClean="0"/>
                        <a:t> items</a:t>
                      </a:r>
                      <a:endParaRPr lang="zh-CN" altLang="en-US" b="1" dirty="0" smtClean="0"/>
                    </a:p>
                  </a:txBody>
                  <a:tcPr/>
                </a:tc>
              </a:tr>
              <a:tr h="84999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Old </a:t>
                      </a:r>
                      <a:r>
                        <a:rPr lang="en-US" altLang="zh-CN" b="1" i="1" dirty="0" smtClean="0"/>
                        <a:t>M</a:t>
                      </a:r>
                      <a:r>
                        <a:rPr lang="en-US" altLang="zh-CN" b="1" dirty="0" smtClean="0"/>
                        <a:t> users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Done!</a:t>
                      </a:r>
                    </a:p>
                    <a:p>
                      <a:pPr algn="ctr"/>
                      <a:r>
                        <a:rPr lang="en-US" altLang="zh-CN" dirty="0" smtClean="0"/>
                        <a:t>O(k</a:t>
                      </a:r>
                      <a:r>
                        <a:rPr lang="en-US" altLang="zh-CN" baseline="30000" dirty="0" smtClean="0"/>
                        <a:t>2</a:t>
                      </a:r>
                      <a:r>
                        <a:rPr lang="en-US" altLang="zh-CN" dirty="0" smtClean="0"/>
                        <a:t>L(M+N)</a:t>
                      </a:r>
                      <a:r>
                        <a:rPr lang="en-US" altLang="zh-CN" baseline="30000" dirty="0" smtClean="0"/>
                        <a:t>2</a:t>
                      </a:r>
                      <a:r>
                        <a:rPr lang="en-US" altLang="zh-CN" dirty="0" smtClean="0"/>
                        <a:t>)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 smtClean="0"/>
                        <a:t>O(k</a:t>
                      </a:r>
                      <a:r>
                        <a:rPr lang="en-US" altLang="zh-CN" i="0" baseline="30000" dirty="0" smtClean="0"/>
                        <a:t>2</a:t>
                      </a:r>
                      <a:r>
                        <a:rPr lang="en-US" altLang="zh-CN" i="0" dirty="0" smtClean="0"/>
                        <a:t>LΔNN) </a:t>
                      </a:r>
                      <a:r>
                        <a:rPr lang="en-US" altLang="zh-CN" dirty="0" smtClean="0"/>
                        <a:t>&lt;&lt; O(k</a:t>
                      </a:r>
                      <a:r>
                        <a:rPr lang="en-US" altLang="zh-CN" baseline="30000" dirty="0" smtClean="0"/>
                        <a:t>2</a:t>
                      </a:r>
                      <a:r>
                        <a:rPr lang="en-US" altLang="zh-CN" dirty="0" smtClean="0"/>
                        <a:t>LN(M+N))</a:t>
                      </a:r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New </a:t>
                      </a:r>
                      <a:r>
                        <a:rPr lang="en-US" altLang="zh-CN" b="1" i="1" dirty="0" smtClean="0"/>
                        <a:t>ΔM</a:t>
                      </a:r>
                      <a:r>
                        <a:rPr lang="en-US" altLang="zh-CN" b="1" dirty="0" smtClean="0"/>
                        <a:t> users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i="0" dirty="0" smtClean="0"/>
                        <a:t>O(k</a:t>
                      </a:r>
                      <a:r>
                        <a:rPr lang="en-US" altLang="zh-CN" i="0" baseline="30000" dirty="0" smtClean="0"/>
                        <a:t>2</a:t>
                      </a:r>
                      <a:r>
                        <a:rPr lang="en-US" altLang="zh-CN" i="0" dirty="0" smtClean="0"/>
                        <a:t>LΔMM) </a:t>
                      </a:r>
                      <a:r>
                        <a:rPr lang="en-US" altLang="zh-CN" dirty="0" smtClean="0"/>
                        <a:t>&lt;&lt; O(k</a:t>
                      </a:r>
                      <a:r>
                        <a:rPr lang="en-US" altLang="zh-CN" baseline="30000" dirty="0" smtClean="0"/>
                        <a:t>2</a:t>
                      </a:r>
                      <a:r>
                        <a:rPr lang="en-US" altLang="zh-CN" dirty="0" smtClean="0"/>
                        <a:t>LM(M+N))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Sorry…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926" y="3933056"/>
            <a:ext cx="3272128" cy="39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996952"/>
            <a:ext cx="2880000" cy="251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6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Effectiveness in Predicting Adoptions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5"/>
            <a:ext cx="4648697" cy="44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086567"/>
              </p:ext>
            </p:extLst>
          </p:nvPr>
        </p:nvGraphicFramePr>
        <p:xfrm>
          <a:off x="4860032" y="2276872"/>
          <a:ext cx="3935760" cy="212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40160"/>
                <a:gridCol w="1296144"/>
                <a:gridCol w="11994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ea"/>
                          <a:ea typeface="+mn-ea"/>
                          <a:cs typeface="Times New Roman" pitchFamily="18" charset="0"/>
                        </a:rPr>
                        <a:t>Renren</a:t>
                      </a:r>
                      <a:endParaRPr lang="zh-CN" altLang="en-US" sz="18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ea"/>
                          <a:ea typeface="+mn-ea"/>
                          <a:cs typeface="Times New Roman" pitchFamily="18" charset="0"/>
                        </a:rPr>
                        <a:t>Tencent</a:t>
                      </a:r>
                      <a:r>
                        <a:rPr lang="en-US" altLang="zh-CN" sz="1800" b="1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1800" b="1" dirty="0" err="1" smtClean="0">
                          <a:latin typeface="+mn-ea"/>
                          <a:ea typeface="+mn-ea"/>
                          <a:cs typeface="Times New Roman" pitchFamily="18" charset="0"/>
                        </a:rPr>
                        <a:t>Weibo</a:t>
                      </a:r>
                      <a:endParaRPr lang="zh-CN" altLang="en-US" sz="1800" b="1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MAE</a:t>
                      </a:r>
                      <a:endParaRPr lang="zh-CN" altLang="en-US" sz="18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-19.1%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-24.2%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RMSE</a:t>
                      </a:r>
                      <a:endParaRPr lang="zh-CN" altLang="en-US" sz="18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-12.8%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-20.7%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Kendall’s</a:t>
                      </a:r>
                      <a:endParaRPr lang="zh-CN" altLang="en-US" sz="18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+9.82%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+2.1%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Spearman’s</a:t>
                      </a:r>
                      <a:endParaRPr lang="zh-CN" altLang="en-US" sz="1800" b="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+10.6%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+3.1%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07504" y="3429000"/>
            <a:ext cx="4608512" cy="72008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27596" y="5517232"/>
            <a:ext cx="4608512" cy="73073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666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Effectiveness in Predicting Adoptions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2" y="2073978"/>
            <a:ext cx="7537771" cy="277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2267743" y="486987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Renren</a:t>
            </a:r>
            <a:endParaRPr lang="en-US" altLang="zh-CN" b="1" dirty="0"/>
          </a:p>
        </p:txBody>
      </p:sp>
      <p:sp>
        <p:nvSpPr>
          <p:cNvPr id="8" name="矩形 7"/>
          <p:cNvSpPr/>
          <p:nvPr/>
        </p:nvSpPr>
        <p:spPr>
          <a:xfrm>
            <a:off x="5796135" y="4869876"/>
            <a:ext cx="180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/>
              <a:t>Tencent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Weibo</a:t>
            </a:r>
            <a:endParaRPr lang="en-US" altLang="zh-CN" b="1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68109"/>
              </p:ext>
            </p:extLst>
          </p:nvPr>
        </p:nvGraphicFramePr>
        <p:xfrm>
          <a:off x="2195735" y="5386346"/>
          <a:ext cx="5328591" cy="1235576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949820"/>
                <a:gridCol w="1411487"/>
                <a:gridCol w="1967284"/>
              </a:tblGrid>
              <a:tr h="504056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+mn-ea"/>
                          <a:ea typeface="+mn-ea"/>
                          <a:cs typeface="Times New Roman" pitchFamily="18" charset="0"/>
                        </a:rPr>
                        <a:t>Renren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+mn-ea"/>
                          <a:ea typeface="+mn-ea"/>
                          <a:cs typeface="Times New Roman" pitchFamily="18" charset="0"/>
                        </a:rPr>
                        <a:t>Tencent</a:t>
                      </a:r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1800" dirty="0" err="1" smtClean="0">
                          <a:latin typeface="+mn-ea"/>
                          <a:ea typeface="+mn-ea"/>
                          <a:cs typeface="Times New Roman" pitchFamily="18" charset="0"/>
                        </a:rPr>
                        <a:t>Weibo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318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Top-5 Precision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+21.7%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+12.3%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318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Top-10</a:t>
                      </a:r>
                      <a:r>
                        <a:rPr lang="en-US" altLang="zh-CN" sz="1800" baseline="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 Precision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+10.8%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ea"/>
                          <a:ea typeface="+mn-ea"/>
                          <a:cs typeface="Times New Roman" pitchFamily="18" charset="0"/>
                        </a:rPr>
                        <a:t>+6.85%</a:t>
                      </a:r>
                      <a:endParaRPr lang="zh-CN" altLang="en-US" sz="1800" dirty="0">
                        <a:latin typeface="+mn-ea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804759" y="2233869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 smtClean="0">
                <a:solidFill>
                  <a:srgbClr val="FF0000"/>
                </a:solidFill>
              </a:rPr>
              <a:t>ContextMF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>
            <a:stCxn id="11" idx="2"/>
          </p:cNvCxnSpPr>
          <p:nvPr/>
        </p:nvCxnSpPr>
        <p:spPr>
          <a:xfrm flipH="1">
            <a:off x="2051720" y="2603201"/>
            <a:ext cx="409629" cy="478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796135" y="2233869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 smtClean="0">
                <a:solidFill>
                  <a:srgbClr val="FF0000"/>
                </a:solidFill>
              </a:rPr>
              <a:t>ContextMF</a:t>
            </a:r>
            <a:endParaRPr lang="en-US" altLang="zh-CN" i="1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>
            <a:stCxn id="16" idx="2"/>
          </p:cNvCxnSpPr>
          <p:nvPr/>
        </p:nvCxnSpPr>
        <p:spPr>
          <a:xfrm flipH="1">
            <a:off x="6043096" y="2603201"/>
            <a:ext cx="409629" cy="4788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90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Efficiency in Incremental Data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Better than </a:t>
            </a:r>
            <a:r>
              <a:rPr lang="en-US" altLang="zh-CN" sz="2400" dirty="0" err="1" smtClean="0"/>
              <a:t>SoReg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[Ma et al. WSDM 2011]</a:t>
            </a:r>
          </a:p>
          <a:p>
            <a:r>
              <a:rPr lang="en-US" altLang="zh-CN" sz="2400" dirty="0" smtClean="0"/>
              <a:t>A little bit worse than offline learning (re-training)</a:t>
            </a:r>
          </a:p>
          <a:p>
            <a:r>
              <a:rPr lang="en-US" altLang="zh-CN" sz="2400" dirty="0" smtClean="0"/>
              <a:t>Save time from hours to minutes when M,N ~ million and ΔM,ΔN ~ thousand</a:t>
            </a:r>
            <a:endParaRPr lang="zh-CN" alt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00" y="3789040"/>
            <a:ext cx="9000000" cy="180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-17039" y="60270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Rui</a:t>
            </a:r>
            <a:r>
              <a:rPr lang="en-US" altLang="zh-CN" sz="1200" dirty="0"/>
              <a:t> Liu, </a:t>
            </a:r>
            <a:r>
              <a:rPr lang="en-US" altLang="zh-CN" sz="1200" dirty="0" err="1"/>
              <a:t>Qiang</a:t>
            </a:r>
            <a:r>
              <a:rPr lang="en-US" altLang="zh-CN" sz="1200" dirty="0"/>
              <a:t> Yang,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Social Contextual Recommendation. </a:t>
            </a:r>
            <a:r>
              <a:rPr lang="en-US" altLang="zh-CN" sz="1200" i="1" dirty="0"/>
              <a:t>The 21st ACM International Conference on Information and Knowledge Management (CIKM)</a:t>
            </a:r>
            <a:r>
              <a:rPr lang="en-US" altLang="zh-CN" sz="1200" dirty="0"/>
              <a:t>, 2012</a:t>
            </a:r>
            <a:r>
              <a:rPr lang="en-US" altLang="zh-CN" sz="1200" dirty="0" smtClean="0"/>
              <a:t>.</a:t>
            </a:r>
          </a:p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Scalable Recommendation with Social Contextual Information. </a:t>
            </a:r>
            <a:r>
              <a:rPr lang="en-US" altLang="zh-CN" sz="1200" i="1" dirty="0"/>
              <a:t>IEEE Transactions on Knowledge and Data Engineering (TKDE)</a:t>
            </a:r>
            <a:r>
              <a:rPr lang="en-US" altLang="zh-CN" sz="1200" dirty="0"/>
              <a:t>, 2014.</a:t>
            </a:r>
          </a:p>
        </p:txBody>
      </p:sp>
      <p:sp>
        <p:nvSpPr>
          <p:cNvPr id="6" name="矩形 5"/>
          <p:cNvSpPr/>
          <p:nvPr/>
        </p:nvSpPr>
        <p:spPr>
          <a:xfrm>
            <a:off x="1763688" y="4221088"/>
            <a:ext cx="1080120" cy="129614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664034" y="4221088"/>
            <a:ext cx="1080120" cy="129614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76256" y="4221088"/>
            <a:ext cx="1080120" cy="129614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35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Outline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Social contextual recommendation [CIKM’12+TKDE’14]</a:t>
            </a:r>
            <a:endParaRPr lang="en-US" altLang="zh-CN" sz="2400" dirty="0"/>
          </a:p>
          <a:p>
            <a:r>
              <a:rPr lang="en-US" altLang="zh-CN" sz="2400" dirty="0" smtClean="0">
                <a:solidFill>
                  <a:srgbClr val="0070C0"/>
                </a:solidFill>
              </a:rPr>
              <a:t>Cross-domain social recommendation [CIKM’12]</a:t>
            </a:r>
          </a:p>
          <a:p>
            <a:r>
              <a:rPr lang="en-US" altLang="zh-CN" sz="2400" dirty="0" smtClean="0"/>
              <a:t>Behavior discovery and prediction [KDD’14]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Dense bipartite core detection [PAKDD’14]</a:t>
            </a:r>
          </a:p>
          <a:p>
            <a:r>
              <a:rPr lang="en-US" altLang="zh-CN" sz="2400" dirty="0" smtClean="0"/>
              <a:t>Zombie follower detection [KDD’14]</a:t>
            </a:r>
          </a:p>
        </p:txBody>
      </p:sp>
      <p:sp>
        <p:nvSpPr>
          <p:cNvPr id="4" name="云形 3"/>
          <p:cNvSpPr/>
          <p:nvPr/>
        </p:nvSpPr>
        <p:spPr>
          <a:xfrm>
            <a:off x="6732240" y="2958976"/>
            <a:ext cx="2304256" cy="1406128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</a:rPr>
              <a:t>Good user-item links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爆炸形 2 5"/>
          <p:cNvSpPr/>
          <p:nvPr/>
        </p:nvSpPr>
        <p:spPr>
          <a:xfrm>
            <a:off x="5580112" y="4509120"/>
            <a:ext cx="2808312" cy="1728192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Bad user-user links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15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5372588" y="4924017"/>
            <a:ext cx="2448562" cy="1207521"/>
            <a:chOff x="2583214" y="2514600"/>
            <a:chExt cx="3896462" cy="1905000"/>
          </a:xfrm>
          <a:solidFill>
            <a:srgbClr val="00B050">
              <a:alpha val="21000"/>
            </a:srgbClr>
          </a:solidFill>
        </p:grpSpPr>
        <p:sp>
          <p:nvSpPr>
            <p:cNvPr id="25" name="椭圆 24"/>
            <p:cNvSpPr/>
            <p:nvPr/>
          </p:nvSpPr>
          <p:spPr>
            <a:xfrm>
              <a:off x="2583214" y="2514600"/>
              <a:ext cx="3896462" cy="1905000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1">
                  <a:lumMod val="20000"/>
                  <a:lumOff val="8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962" y="3003874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27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096" y="2811491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28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14" y="3812222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29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450" y="3616679"/>
              <a:ext cx="342341" cy="432001"/>
            </a:xfrm>
            <a:prstGeom prst="rect">
              <a:avLst/>
            </a:prstGeom>
            <a:grpFill/>
            <a:extLst/>
          </p:spPr>
        </p:pic>
        <p:cxnSp>
          <p:nvCxnSpPr>
            <p:cNvPr id="30" name="直接连接符 29"/>
            <p:cNvCxnSpPr>
              <a:stCxn id="28" idx="3"/>
              <a:endCxn id="29" idx="1"/>
            </p:cNvCxnSpPr>
            <p:nvPr/>
          </p:nvCxnSpPr>
          <p:spPr>
            <a:xfrm flipV="1">
              <a:off x="4373355" y="3832679"/>
              <a:ext cx="1095095" cy="195543"/>
            </a:xfrm>
            <a:prstGeom prst="line">
              <a:avLst/>
            </a:prstGeom>
            <a:grpFill/>
            <a:ln w="38100">
              <a:solidFill>
                <a:srgbClr val="92D05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26" idx="3"/>
              <a:endCxn id="27" idx="1"/>
            </p:cNvCxnSpPr>
            <p:nvPr/>
          </p:nvCxnSpPr>
          <p:spPr>
            <a:xfrm flipV="1">
              <a:off x="3718303" y="3027491"/>
              <a:ext cx="1416793" cy="192384"/>
            </a:xfrm>
            <a:prstGeom prst="line">
              <a:avLst/>
            </a:prstGeom>
            <a:grpFill/>
            <a:ln w="38100">
              <a:solidFill>
                <a:srgbClr val="92D05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Social Recommendation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 smtClean="0"/>
              <a:t>Usually we train historical behavioral data (user-post links) to understand their interests. However, if history ~ 0?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How can we </a:t>
            </a:r>
            <a:r>
              <a:rPr lang="en-US" altLang="zh-CN" sz="2000" dirty="0"/>
              <a:t>recommend </a:t>
            </a:r>
            <a:r>
              <a:rPr lang="en-US" altLang="zh-CN" sz="2000" dirty="0" smtClean="0"/>
              <a:t>posts for new(-registered) users?</a:t>
            </a:r>
          </a:p>
          <a:p>
            <a:r>
              <a:rPr lang="en-US" altLang="zh-CN" sz="2400" dirty="0" smtClean="0"/>
              <a:t>Challenges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Cold-start and extremely high </a:t>
            </a:r>
            <a:r>
              <a:rPr lang="en-US" altLang="zh-CN" sz="2000" b="1" dirty="0" err="1">
                <a:solidFill>
                  <a:srgbClr val="FF0000"/>
                </a:solidFill>
              </a:rPr>
              <a:t>sparsity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in </a:t>
            </a:r>
            <a:r>
              <a:rPr lang="en-US" altLang="zh-CN" sz="2000" dirty="0" smtClean="0"/>
              <a:t>user-item domain</a:t>
            </a:r>
            <a:endParaRPr lang="en-US" altLang="zh-CN" sz="2000" dirty="0"/>
          </a:p>
        </p:txBody>
      </p:sp>
      <p:sp>
        <p:nvSpPr>
          <p:cNvPr id="16" name="椭圆 15"/>
          <p:cNvSpPr/>
          <p:nvPr/>
        </p:nvSpPr>
        <p:spPr>
          <a:xfrm>
            <a:off x="1766160" y="4677608"/>
            <a:ext cx="1763013" cy="1018301"/>
          </a:xfrm>
          <a:prstGeom prst="ellipse">
            <a:avLst/>
          </a:prstGeom>
          <a:solidFill>
            <a:srgbClr val="0070C0">
              <a:alpha val="20000"/>
            </a:srgb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28" y="5081580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pic>
        <p:nvPicPr>
          <p:cNvPr id="18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478" y="5317187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pic>
        <p:nvPicPr>
          <p:cNvPr id="19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497" y="4813364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cxnSp>
        <p:nvCxnSpPr>
          <p:cNvPr id="20" name="直接连接符 19"/>
          <p:cNvCxnSpPr/>
          <p:nvPr/>
        </p:nvCxnSpPr>
        <p:spPr>
          <a:xfrm flipV="1">
            <a:off x="2167530" y="4931168"/>
            <a:ext cx="672511" cy="1848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2143579" y="5317187"/>
            <a:ext cx="404572" cy="11780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2840041" y="5116062"/>
            <a:ext cx="129616" cy="26266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7691" y="4351699"/>
            <a:ext cx="208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itchFamily="18" charset="0"/>
              </a:rPr>
              <a:t>web posts</a:t>
            </a:r>
            <a:endParaRPr lang="zh-CN" altLang="en-US" sz="2400" dirty="0">
              <a:latin typeface="+mn-ea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08304" y="4665482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+mn-ea"/>
                <a:cs typeface="Times New Roman" pitchFamily="18" charset="0"/>
              </a:rPr>
              <a:t>users</a:t>
            </a:r>
            <a:endParaRPr lang="zh-CN" altLang="en-US" sz="3200" dirty="0">
              <a:solidFill>
                <a:srgbClr val="00B050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33" name="直接连接符 32"/>
          <p:cNvCxnSpPr>
            <a:stCxn id="26" idx="1"/>
            <a:endCxn id="19" idx="3"/>
          </p:cNvCxnSpPr>
          <p:nvPr/>
        </p:nvCxnSpPr>
        <p:spPr>
          <a:xfrm flipH="1" flipV="1">
            <a:off x="3144157" y="4931168"/>
            <a:ext cx="2726599" cy="439901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28" idx="1"/>
            <a:endCxn id="18" idx="3"/>
          </p:cNvCxnSpPr>
          <p:nvPr/>
        </p:nvCxnSpPr>
        <p:spPr>
          <a:xfrm flipH="1" flipV="1">
            <a:off x="2789138" y="5434991"/>
            <a:ext cx="3493257" cy="448465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6" idx="2"/>
            <a:endCxn id="28" idx="1"/>
          </p:cNvCxnSpPr>
          <p:nvPr/>
        </p:nvCxnSpPr>
        <p:spPr>
          <a:xfrm>
            <a:off x="5978321" y="5507985"/>
            <a:ext cx="304074" cy="375471"/>
          </a:xfrm>
          <a:prstGeom prst="line">
            <a:avLst/>
          </a:prstGeom>
          <a:ln w="38100">
            <a:solidFill>
              <a:srgbClr val="92D05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07023" y="4561950"/>
            <a:ext cx="1999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high </a:t>
            </a:r>
            <a:r>
              <a:rPr lang="en-US" altLang="zh-CN" sz="2400" dirty="0" err="1">
                <a:solidFill>
                  <a:srgbClr val="FF0000"/>
                </a:solidFill>
              </a:rPr>
              <a:t>sparsity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332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Social Recommendation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We have </a:t>
            </a:r>
            <a:r>
              <a:rPr lang="en-US" altLang="zh-CN" sz="2400" u="sng" dirty="0" smtClean="0"/>
              <a:t>social relation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 smtClean="0"/>
              <a:t>domain.</a:t>
            </a:r>
          </a:p>
          <a:p>
            <a:r>
              <a:rPr lang="en-US" altLang="zh-CN" sz="2400" dirty="0" smtClean="0"/>
              <a:t>We also have </a:t>
            </a:r>
            <a:r>
              <a:rPr lang="en-US" altLang="zh-CN" sz="2400" u="sng" dirty="0" smtClean="0"/>
              <a:t>auxiliary knowledge in other domains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b="1" dirty="0" smtClean="0"/>
              <a:t>User label domain</a:t>
            </a:r>
            <a:endParaRPr lang="zh-CN" altLang="en-US" sz="2400" b="1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8" y="3356992"/>
            <a:ext cx="832001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98" y="4637732"/>
            <a:ext cx="832001" cy="98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835696" y="3356992"/>
            <a:ext cx="2142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Peng</a:t>
            </a:r>
            <a:r>
              <a:rPr lang="en-US" altLang="zh-CN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Cui</a:t>
            </a:r>
          </a:p>
          <a:p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Haidian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Beijing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Company: Tsinghua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35696" y="4637732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Meng</a:t>
            </a:r>
            <a:r>
              <a:rPr lang="en-US" altLang="zh-CN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Jiang</a:t>
            </a:r>
          </a:p>
          <a:p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Haidian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Beijing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University: Tsinghua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67944" y="3356992"/>
            <a:ext cx="4537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User labels (5)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Tsinghua, Ph.D.,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World Wide Web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Social Network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Social Media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97536" y="4611244"/>
            <a:ext cx="45370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User labels (9)</a:t>
            </a:r>
          </a:p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Chinese food,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World Wide Web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r>
              <a:rPr lang="en-US" altLang="zh-CN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Social Network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, Data Mining, Liverpool Football Club, NBA, Humors, Sports, Ph.D. Candidates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70429" y="2924944"/>
            <a:ext cx="493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Times New Roman" pitchFamily="18" charset="0"/>
              </a:rPr>
              <a:t>Choose &lt; 10 from 200+ labels like ‘iPhone fan’</a:t>
            </a:r>
          </a:p>
        </p:txBody>
      </p:sp>
    </p:spTree>
    <p:extLst>
      <p:ext uri="{BB962C8B-B14F-4D97-AF65-F5344CB8AC3E}">
        <p14:creationId xmlns:p14="http://schemas.microsoft.com/office/powerpoint/2010/main" val="4808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Social-sensed Multimedia Computing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0288590"/>
              </p:ext>
            </p:extLst>
          </p:nvPr>
        </p:nvGraphicFramePr>
        <p:xfrm>
          <a:off x="0" y="1340768"/>
          <a:ext cx="4032448" cy="4471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内容占位符 5"/>
          <p:cNvSpPr txBox="1">
            <a:spLocks/>
          </p:cNvSpPr>
          <p:nvPr/>
        </p:nvSpPr>
        <p:spPr>
          <a:xfrm>
            <a:off x="4139952" y="1700808"/>
            <a:ext cx="4824536" cy="4471987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Font typeface="Wingdings" pitchFamily="2" charset="2"/>
              <a:buChar char="v"/>
              <a:defRPr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Font typeface="Wingdings" pitchFamily="2" charset="2"/>
              <a:buChar char="§"/>
              <a:defRPr sz="2800">
                <a:solidFill>
                  <a:schemeClr val="tx2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•"/>
              <a:defRPr sz="2400">
                <a:solidFill>
                  <a:schemeClr val="tx2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–"/>
              <a:defRPr sz="2000">
                <a:solidFill>
                  <a:schemeClr val="tx2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800080"/>
              </a:buClr>
              <a:buChar char="»"/>
              <a:defRPr sz="2000">
                <a:solidFill>
                  <a:schemeClr val="tx2"/>
                </a:solidFill>
                <a:latin typeface="+mn-lt"/>
              </a:defRPr>
            </a:lvl9pPr>
          </a:lstStyle>
          <a:p>
            <a:r>
              <a:rPr lang="en-US" altLang="zh-CN" sz="1800" b="1" kern="0" dirty="0" smtClean="0">
                <a:solidFill>
                  <a:srgbClr val="FF0000"/>
                </a:solidFill>
              </a:rPr>
              <a:t>Behavior analysis</a:t>
            </a:r>
          </a:p>
          <a:p>
            <a:pPr lvl="1"/>
            <a:r>
              <a:rPr lang="en-US" altLang="zh-CN" sz="1400" b="1" kern="0" dirty="0" smtClean="0">
                <a:solidFill>
                  <a:srgbClr val="FF0000"/>
                </a:solidFill>
              </a:rPr>
              <a:t>Pattern discovery and prediction [KDD’14]</a:t>
            </a:r>
          </a:p>
          <a:p>
            <a:pPr lvl="1"/>
            <a:r>
              <a:rPr lang="en-US" altLang="zh-CN" sz="1400" b="1" kern="0" dirty="0">
                <a:solidFill>
                  <a:srgbClr val="FF0000"/>
                </a:solidFill>
              </a:rPr>
              <a:t>Social </a:t>
            </a:r>
            <a:r>
              <a:rPr lang="en-US" altLang="zh-CN" sz="1400" b="1" kern="0" dirty="0" smtClean="0">
                <a:solidFill>
                  <a:srgbClr val="FF0000"/>
                </a:solidFill>
              </a:rPr>
              <a:t>recommendation [CIKM’12, CIKM’12, TKDE’14]</a:t>
            </a:r>
            <a:endParaRPr lang="en-US" altLang="zh-CN" sz="1400" b="1" kern="0" dirty="0">
              <a:solidFill>
                <a:srgbClr val="FF0000"/>
              </a:solidFill>
            </a:endParaRPr>
          </a:p>
          <a:p>
            <a:pPr lvl="1"/>
            <a:r>
              <a:rPr lang="en-US" altLang="zh-CN" sz="1400" b="1" kern="0" dirty="0" smtClean="0">
                <a:solidFill>
                  <a:srgbClr val="FF0000"/>
                </a:solidFill>
              </a:rPr>
              <a:t>Anomaly detection [PAKDD’14, WWW’14 Poster, KDD’14]</a:t>
            </a:r>
          </a:p>
          <a:p>
            <a:r>
              <a:rPr lang="en-US" altLang="zh-CN" sz="1800" kern="0" dirty="0" smtClean="0"/>
              <a:t>Information diffusion</a:t>
            </a:r>
          </a:p>
          <a:p>
            <a:pPr lvl="1"/>
            <a:r>
              <a:rPr lang="en-US" altLang="zh-CN" sz="1400" kern="0" dirty="0" smtClean="0"/>
              <a:t>Item-level influence [AAAI’11, SIGIR’11]</a:t>
            </a:r>
          </a:p>
          <a:p>
            <a:pPr lvl="1"/>
            <a:r>
              <a:rPr lang="en-US" altLang="zh-CN" sz="1400" kern="0" dirty="0" smtClean="0"/>
              <a:t>Outbreak detection [KDD’13]</a:t>
            </a:r>
          </a:p>
          <a:p>
            <a:r>
              <a:rPr lang="en-US" altLang="zh-CN" sz="1800" kern="0" dirty="0" smtClean="0"/>
              <a:t>Big social data</a:t>
            </a:r>
          </a:p>
          <a:p>
            <a:pPr lvl="1"/>
            <a:r>
              <a:rPr lang="en-US" altLang="zh-CN" sz="1400" kern="0" dirty="0" smtClean="0"/>
              <a:t>Heterogeneous </a:t>
            </a:r>
            <a:r>
              <a:rPr lang="en-US" altLang="zh-CN" sz="1400" kern="0" dirty="0"/>
              <a:t>hashing [KDD’13</a:t>
            </a:r>
            <a:r>
              <a:rPr lang="en-US" altLang="zh-CN" sz="1400" kern="0" dirty="0" smtClean="0"/>
              <a:t>]</a:t>
            </a:r>
          </a:p>
          <a:p>
            <a:endParaRPr lang="en-US" altLang="zh-CN" sz="1800" kern="0" dirty="0" smtClean="0"/>
          </a:p>
          <a:p>
            <a:r>
              <a:rPr lang="en-US" altLang="zh-CN" sz="1400" kern="0" dirty="0" smtClean="0"/>
              <a:t>Multimedia computing [TMM’09, DMKD’11, TIP’12, TMM’12, MM’12 Best, TOMCCAP’13, TOMCCAP’14]</a:t>
            </a:r>
          </a:p>
          <a:p>
            <a:r>
              <a:rPr lang="en-US" altLang="zh-CN" sz="1400" kern="0" dirty="0" smtClean="0"/>
              <a:t>Image search [MMM’13 Best, TOIS’14, CVIU’14]</a:t>
            </a:r>
            <a:endParaRPr lang="en-US" altLang="zh-CN" sz="1400" kern="0" dirty="0"/>
          </a:p>
          <a:p>
            <a:r>
              <a:rPr lang="en-US" altLang="zh-CN" sz="1400" kern="0" dirty="0" smtClean="0"/>
              <a:t>Emotion detection [MM’13, ICMR’14]</a:t>
            </a:r>
          </a:p>
        </p:txBody>
      </p:sp>
    </p:spTree>
    <p:extLst>
      <p:ext uri="{BB962C8B-B14F-4D97-AF65-F5344CB8AC3E}">
        <p14:creationId xmlns:p14="http://schemas.microsoft.com/office/powerpoint/2010/main" val="13758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Social Recommendation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We have </a:t>
            </a:r>
            <a:r>
              <a:rPr lang="en-US" altLang="zh-CN" sz="2400" u="sng" dirty="0" smtClean="0"/>
              <a:t>social relation</a:t>
            </a:r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sz="2400" dirty="0" smtClean="0"/>
              <a:t>domain.</a:t>
            </a:r>
          </a:p>
          <a:p>
            <a:r>
              <a:rPr lang="en-US" altLang="zh-CN" sz="2400" dirty="0" smtClean="0"/>
              <a:t>We also have </a:t>
            </a:r>
            <a:r>
              <a:rPr lang="en-US" altLang="zh-CN" sz="2400" u="sng" dirty="0" smtClean="0"/>
              <a:t>auxiliary knowledge in other domains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b="1" dirty="0" smtClean="0"/>
              <a:t>Interest group domain</a:t>
            </a:r>
            <a:endParaRPr lang="zh-CN" altLang="en-US" sz="2400" b="1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78" y="4478705"/>
            <a:ext cx="12096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711" y="4463783"/>
            <a:ext cx="120015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27178" y="5688380"/>
            <a:ext cx="120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Tsinghua University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3948" y="5746487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 love sing!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10" y="3311550"/>
            <a:ext cx="832001" cy="98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724414" y="3311550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Interest Groups (2)</a:t>
            </a:r>
            <a:endParaRPr lang="zh-CN" altLang="en-US" sz="24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57" y="4502517"/>
            <a:ext cx="12096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783257" y="5712192"/>
            <a:ext cx="1209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Tsinghua University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80493" y="3279284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Interest Groups (3)</a:t>
            </a:r>
            <a:endParaRPr lang="zh-CN" altLang="en-US" sz="2400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546" y="3311549"/>
            <a:ext cx="1059947" cy="110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932" y="4376478"/>
            <a:ext cx="1350418" cy="133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992933" y="5739695"/>
            <a:ext cx="135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Social Media &amp; Reputation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2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54" y="4502517"/>
            <a:ext cx="11715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7293664" y="5740393"/>
            <a:ext cx="1350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World Wide Web Team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7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Social Recommendation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 smtClean="0"/>
              <a:t>How to construct social network with multiple domains?</a:t>
            </a:r>
          </a:p>
          <a:p>
            <a:pPr lvl="1"/>
            <a:r>
              <a:rPr lang="en-US" altLang="zh-CN" sz="1800" dirty="0" smtClean="0"/>
              <a:t>We have user-post, user-label and user-group links.</a:t>
            </a:r>
          </a:p>
          <a:p>
            <a:pPr lvl="1"/>
            <a:r>
              <a:rPr lang="en-US" altLang="zh-CN" sz="1800" dirty="0" smtClean="0"/>
              <a:t>No relations between item domains</a:t>
            </a:r>
            <a:r>
              <a:rPr lang="en-US" altLang="zh-CN" sz="1800" dirty="0"/>
              <a:t>.</a:t>
            </a:r>
            <a:r>
              <a:rPr lang="en-US" altLang="zh-CN" sz="1800" dirty="0" smtClean="0"/>
              <a:t> No post-label links in nature.</a:t>
            </a:r>
          </a:p>
          <a:p>
            <a:pPr lvl="1"/>
            <a:r>
              <a:rPr lang="en-US" altLang="zh-CN" sz="1800" dirty="0" smtClean="0"/>
              <a:t>Stronger social relations can help collaborate user-item links.</a:t>
            </a:r>
          </a:p>
          <a:p>
            <a:pPr lvl="1"/>
            <a:r>
              <a:rPr lang="en-US" altLang="zh-CN" sz="1800" dirty="0" smtClean="0"/>
              <a:t>More collaborating in user-item links can strengthen the social relations.</a:t>
            </a:r>
            <a:endParaRPr lang="zh-CN" altLang="en-US" sz="1800" dirty="0"/>
          </a:p>
        </p:txBody>
      </p:sp>
      <p:grpSp>
        <p:nvGrpSpPr>
          <p:cNvPr id="4" name="组合 3"/>
          <p:cNvGrpSpPr/>
          <p:nvPr/>
        </p:nvGrpSpPr>
        <p:grpSpPr>
          <a:xfrm>
            <a:off x="2177727" y="4523101"/>
            <a:ext cx="2448562" cy="1207521"/>
            <a:chOff x="2583214" y="2514600"/>
            <a:chExt cx="3896462" cy="1905000"/>
          </a:xfrm>
          <a:solidFill>
            <a:srgbClr val="00B050">
              <a:alpha val="21000"/>
            </a:srgbClr>
          </a:solidFill>
        </p:grpSpPr>
        <p:sp>
          <p:nvSpPr>
            <p:cNvPr id="5" name="椭圆 4"/>
            <p:cNvSpPr/>
            <p:nvPr/>
          </p:nvSpPr>
          <p:spPr>
            <a:xfrm>
              <a:off x="2583214" y="2514600"/>
              <a:ext cx="3896462" cy="1905000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1">
                  <a:lumMod val="20000"/>
                  <a:lumOff val="8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962" y="3003874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7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096" y="2811491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8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14" y="3812222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9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450" y="3616679"/>
              <a:ext cx="342341" cy="432001"/>
            </a:xfrm>
            <a:prstGeom prst="rect">
              <a:avLst/>
            </a:prstGeom>
            <a:grpFill/>
            <a:extLst/>
          </p:spPr>
        </p:pic>
        <p:cxnSp>
          <p:nvCxnSpPr>
            <p:cNvPr id="10" name="直接连接符 9"/>
            <p:cNvCxnSpPr>
              <a:stCxn id="8" idx="3"/>
              <a:endCxn id="9" idx="1"/>
            </p:cNvCxnSpPr>
            <p:nvPr/>
          </p:nvCxnSpPr>
          <p:spPr>
            <a:xfrm flipV="1">
              <a:off x="4373355" y="3832679"/>
              <a:ext cx="1095095" cy="195543"/>
            </a:xfrm>
            <a:prstGeom prst="line">
              <a:avLst/>
            </a:prstGeom>
            <a:grpFill/>
            <a:ln w="38100">
              <a:solidFill>
                <a:srgbClr val="92D05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6" idx="3"/>
              <a:endCxn id="7" idx="1"/>
            </p:cNvCxnSpPr>
            <p:nvPr/>
          </p:nvCxnSpPr>
          <p:spPr>
            <a:xfrm flipV="1">
              <a:off x="3718303" y="3027491"/>
              <a:ext cx="1416793" cy="192384"/>
            </a:xfrm>
            <a:prstGeom prst="line">
              <a:avLst/>
            </a:prstGeom>
            <a:grpFill/>
            <a:ln w="38100">
              <a:solidFill>
                <a:srgbClr val="92D05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椭圆 11"/>
          <p:cNvSpPr/>
          <p:nvPr/>
        </p:nvSpPr>
        <p:spPr>
          <a:xfrm>
            <a:off x="199111" y="4167820"/>
            <a:ext cx="1763013" cy="1018301"/>
          </a:xfrm>
          <a:prstGeom prst="ellipse">
            <a:avLst/>
          </a:prstGeom>
          <a:solidFill>
            <a:srgbClr val="0070C0">
              <a:alpha val="20000"/>
            </a:srgb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79" y="4571792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pic>
        <p:nvPicPr>
          <p:cNvPr id="14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29" y="4807399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pic>
        <p:nvPicPr>
          <p:cNvPr id="15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448" y="4303576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cxnSp>
        <p:nvCxnSpPr>
          <p:cNvPr id="16" name="直接连接符 15"/>
          <p:cNvCxnSpPr/>
          <p:nvPr/>
        </p:nvCxnSpPr>
        <p:spPr>
          <a:xfrm flipV="1">
            <a:off x="600481" y="4421380"/>
            <a:ext cx="672511" cy="1848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76530" y="4807399"/>
            <a:ext cx="404572" cy="11780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272992" y="4606274"/>
            <a:ext cx="129616" cy="26266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630" y="3718574"/>
            <a:ext cx="208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itchFamily="18" charset="0"/>
              </a:rPr>
              <a:t>web posts</a:t>
            </a:r>
            <a:endParaRPr lang="zh-CN" altLang="en-US" sz="2400" dirty="0">
              <a:latin typeface="+mn-ea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53936" y="4061436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+mn-ea"/>
                <a:cs typeface="Times New Roman" pitchFamily="18" charset="0"/>
              </a:rPr>
              <a:t>users</a:t>
            </a:r>
            <a:endParaRPr lang="zh-CN" altLang="en-US" sz="3200" dirty="0">
              <a:solidFill>
                <a:srgbClr val="00B050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21" name="直接连接符 20"/>
          <p:cNvCxnSpPr>
            <a:stCxn id="6" idx="1"/>
            <a:endCxn id="14" idx="3"/>
          </p:cNvCxnSpPr>
          <p:nvPr/>
        </p:nvCxnSpPr>
        <p:spPr>
          <a:xfrm flipH="1" flipV="1">
            <a:off x="1222089" y="4925203"/>
            <a:ext cx="1453806" cy="44950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8" idx="1"/>
            <a:endCxn id="14" idx="3"/>
          </p:cNvCxnSpPr>
          <p:nvPr/>
        </p:nvCxnSpPr>
        <p:spPr>
          <a:xfrm flipH="1" flipV="1">
            <a:off x="1222089" y="4925203"/>
            <a:ext cx="1865445" cy="557337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6" idx="2"/>
            <a:endCxn id="8" idx="1"/>
          </p:cNvCxnSpPr>
          <p:nvPr/>
        </p:nvCxnSpPr>
        <p:spPr>
          <a:xfrm>
            <a:off x="2783460" y="5107069"/>
            <a:ext cx="304074" cy="375471"/>
          </a:xfrm>
          <a:prstGeom prst="line">
            <a:avLst/>
          </a:prstGeom>
          <a:ln w="38100">
            <a:solidFill>
              <a:srgbClr val="92D05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211325" y="5373668"/>
            <a:ext cx="1817868" cy="895495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14" y="5670509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89" y="5545093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805" y="5905842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直接连接符 29"/>
          <p:cNvCxnSpPr/>
          <p:nvPr/>
        </p:nvCxnSpPr>
        <p:spPr>
          <a:xfrm>
            <a:off x="599022" y="5796878"/>
            <a:ext cx="929794" cy="201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659115" y="5637857"/>
            <a:ext cx="643974" cy="57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28" idx="3"/>
            <a:endCxn id="8" idx="1"/>
          </p:cNvCxnSpPr>
          <p:nvPr/>
        </p:nvCxnSpPr>
        <p:spPr>
          <a:xfrm flipV="1">
            <a:off x="1528816" y="5482540"/>
            <a:ext cx="1558718" cy="15531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8612" y="6155831"/>
            <a:ext cx="204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user labels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34" name="直接连接符 33"/>
          <p:cNvCxnSpPr>
            <a:stCxn id="28" idx="3"/>
            <a:endCxn id="6" idx="1"/>
          </p:cNvCxnSpPr>
          <p:nvPr/>
        </p:nvCxnSpPr>
        <p:spPr>
          <a:xfrm flipV="1">
            <a:off x="1528816" y="4970153"/>
            <a:ext cx="1147079" cy="66770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464738" y="5684710"/>
            <a:ext cx="162732" cy="313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42089" y="4635130"/>
            <a:ext cx="2448562" cy="1207521"/>
            <a:chOff x="2583214" y="2514600"/>
            <a:chExt cx="3896462" cy="1905000"/>
          </a:xfrm>
          <a:solidFill>
            <a:srgbClr val="00B050">
              <a:alpha val="21000"/>
            </a:srgbClr>
          </a:solidFill>
        </p:grpSpPr>
        <p:sp>
          <p:nvSpPr>
            <p:cNvPr id="44" name="椭圆 43"/>
            <p:cNvSpPr/>
            <p:nvPr/>
          </p:nvSpPr>
          <p:spPr>
            <a:xfrm>
              <a:off x="2583214" y="2514600"/>
              <a:ext cx="3896462" cy="1905000"/>
            </a:xfrm>
            <a:prstGeom prst="ellipse">
              <a:avLst/>
            </a:prstGeom>
            <a:grpFill/>
            <a:ln>
              <a:noFill/>
            </a:ln>
            <a:effectLst>
              <a:glow rad="63500">
                <a:schemeClr val="accent1">
                  <a:lumMod val="20000"/>
                  <a:lumOff val="8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5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5962" y="3003874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46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5096" y="2811491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47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1014" y="3812222"/>
              <a:ext cx="342341" cy="432001"/>
            </a:xfrm>
            <a:prstGeom prst="rect">
              <a:avLst/>
            </a:prstGeom>
            <a:grpFill/>
            <a:extLst/>
          </p:spPr>
        </p:pic>
        <p:pic>
          <p:nvPicPr>
            <p:cNvPr id="48" name="Picture 3" descr="C:\Users\OMD\Desktop\relational_graph\user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8450" y="3616679"/>
              <a:ext cx="342341" cy="432001"/>
            </a:xfrm>
            <a:prstGeom prst="rect">
              <a:avLst/>
            </a:prstGeom>
            <a:grpFill/>
            <a:extLst/>
          </p:spPr>
        </p:pic>
        <p:cxnSp>
          <p:nvCxnSpPr>
            <p:cNvPr id="49" name="直接连接符 48"/>
            <p:cNvCxnSpPr>
              <a:stCxn id="47" idx="3"/>
              <a:endCxn id="48" idx="1"/>
            </p:cNvCxnSpPr>
            <p:nvPr/>
          </p:nvCxnSpPr>
          <p:spPr>
            <a:xfrm flipV="1">
              <a:off x="4373355" y="3832679"/>
              <a:ext cx="1095095" cy="195543"/>
            </a:xfrm>
            <a:prstGeom prst="line">
              <a:avLst/>
            </a:prstGeom>
            <a:grpFill/>
            <a:ln w="38100">
              <a:solidFill>
                <a:srgbClr val="92D05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>
              <a:stCxn id="45" idx="3"/>
              <a:endCxn id="46" idx="1"/>
            </p:cNvCxnSpPr>
            <p:nvPr/>
          </p:nvCxnSpPr>
          <p:spPr>
            <a:xfrm flipV="1">
              <a:off x="3718303" y="3027491"/>
              <a:ext cx="1416793" cy="192384"/>
            </a:xfrm>
            <a:prstGeom prst="line">
              <a:avLst/>
            </a:prstGeom>
            <a:grpFill/>
            <a:ln w="38100">
              <a:solidFill>
                <a:srgbClr val="92D050"/>
              </a:solidFill>
              <a:head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椭圆 50"/>
          <p:cNvSpPr/>
          <p:nvPr/>
        </p:nvSpPr>
        <p:spPr>
          <a:xfrm>
            <a:off x="4663473" y="4279849"/>
            <a:ext cx="1763013" cy="1018301"/>
          </a:xfrm>
          <a:prstGeom prst="ellipse">
            <a:avLst/>
          </a:prstGeom>
          <a:solidFill>
            <a:srgbClr val="0070C0">
              <a:alpha val="20000"/>
            </a:srgb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2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941" y="4683821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pic>
        <p:nvPicPr>
          <p:cNvPr id="53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791" y="4919428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pic>
        <p:nvPicPr>
          <p:cNvPr id="54" name="Picture 2" descr="C:\Users\OMD\Desktop\relational_graph\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810" y="4415605"/>
            <a:ext cx="203660" cy="235607"/>
          </a:xfrm>
          <a:prstGeom prst="rect">
            <a:avLst/>
          </a:prstGeom>
          <a:solidFill>
            <a:srgbClr val="0070C0">
              <a:alpha val="20000"/>
            </a:srgbClr>
          </a:solidFill>
          <a:extLst/>
        </p:spPr>
      </p:pic>
      <p:cxnSp>
        <p:nvCxnSpPr>
          <p:cNvPr id="55" name="直接连接符 54"/>
          <p:cNvCxnSpPr/>
          <p:nvPr/>
        </p:nvCxnSpPr>
        <p:spPr>
          <a:xfrm flipV="1">
            <a:off x="5064843" y="4533409"/>
            <a:ext cx="672511" cy="18489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5040892" y="4919428"/>
            <a:ext cx="404572" cy="11780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737354" y="4718303"/>
            <a:ext cx="129616" cy="262664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499992" y="3830603"/>
            <a:ext cx="2089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itchFamily="18" charset="0"/>
              </a:rPr>
              <a:t>web posts</a:t>
            </a:r>
            <a:endParaRPr lang="zh-CN" altLang="en-US" sz="2400" dirty="0">
              <a:latin typeface="+mn-ea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18298" y="4173465"/>
            <a:ext cx="129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+mn-ea"/>
                <a:cs typeface="Times New Roman" pitchFamily="18" charset="0"/>
              </a:rPr>
              <a:t>users</a:t>
            </a:r>
            <a:endParaRPr lang="zh-CN" altLang="en-US" sz="3200" dirty="0">
              <a:solidFill>
                <a:srgbClr val="00B050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60" name="直接连接符 59"/>
          <p:cNvCxnSpPr>
            <a:stCxn id="45" idx="1"/>
            <a:endCxn id="53" idx="3"/>
          </p:cNvCxnSpPr>
          <p:nvPr/>
        </p:nvCxnSpPr>
        <p:spPr>
          <a:xfrm flipH="1" flipV="1">
            <a:off x="5686451" y="5037232"/>
            <a:ext cx="1453806" cy="44950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47" idx="1"/>
            <a:endCxn id="53" idx="3"/>
          </p:cNvCxnSpPr>
          <p:nvPr/>
        </p:nvCxnSpPr>
        <p:spPr>
          <a:xfrm flipH="1" flipV="1">
            <a:off x="5686451" y="5037232"/>
            <a:ext cx="1865445" cy="557337"/>
          </a:xfrm>
          <a:prstGeom prst="line">
            <a:avLst/>
          </a:prstGeom>
          <a:ln w="3810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45" idx="2"/>
            <a:endCxn id="47" idx="1"/>
          </p:cNvCxnSpPr>
          <p:nvPr/>
        </p:nvCxnSpPr>
        <p:spPr>
          <a:xfrm>
            <a:off x="7247822" y="5219098"/>
            <a:ext cx="304074" cy="375471"/>
          </a:xfrm>
          <a:prstGeom prst="line">
            <a:avLst/>
          </a:prstGeom>
          <a:ln w="38100">
            <a:solidFill>
              <a:srgbClr val="92D050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椭圆 62"/>
          <p:cNvSpPr/>
          <p:nvPr/>
        </p:nvSpPr>
        <p:spPr>
          <a:xfrm>
            <a:off x="4675687" y="5485697"/>
            <a:ext cx="1817868" cy="895495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  <a:effectLst>
            <a:glow rad="63500">
              <a:schemeClr val="accent1">
                <a:lumMod val="20000"/>
                <a:lumOff val="8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276" y="5782538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451" y="5657122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 descr="C:\Users\OMD\Desktop\relational_graph\btag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67" y="6017871"/>
            <a:ext cx="225727" cy="18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直接连接符 66"/>
          <p:cNvCxnSpPr/>
          <p:nvPr/>
        </p:nvCxnSpPr>
        <p:spPr>
          <a:xfrm>
            <a:off x="5063384" y="5908907"/>
            <a:ext cx="929794" cy="2017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V="1">
            <a:off x="5123477" y="5749886"/>
            <a:ext cx="643974" cy="573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65" idx="3"/>
            <a:endCxn id="47" idx="1"/>
          </p:cNvCxnSpPr>
          <p:nvPr/>
        </p:nvCxnSpPr>
        <p:spPr>
          <a:xfrm flipV="1">
            <a:off x="5993178" y="5594569"/>
            <a:ext cx="1558718" cy="15531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572974" y="6267860"/>
            <a:ext cx="2043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+mn-ea"/>
                <a:cs typeface="Times New Roman" pitchFamily="18" charset="0"/>
              </a:rPr>
              <a:t>user labels</a:t>
            </a:r>
            <a:endParaRPr lang="zh-CN" altLang="en-US" sz="2400" dirty="0">
              <a:solidFill>
                <a:srgbClr val="FF0000"/>
              </a:solidFill>
              <a:latin typeface="+mn-ea"/>
              <a:cs typeface="Times New Roman" pitchFamily="18" charset="0"/>
            </a:endParaRPr>
          </a:p>
        </p:txBody>
      </p:sp>
      <p:cxnSp>
        <p:nvCxnSpPr>
          <p:cNvPr id="71" name="直接连接符 70"/>
          <p:cNvCxnSpPr>
            <a:stCxn id="65" idx="3"/>
            <a:endCxn id="45" idx="1"/>
          </p:cNvCxnSpPr>
          <p:nvPr/>
        </p:nvCxnSpPr>
        <p:spPr>
          <a:xfrm flipV="1">
            <a:off x="5993178" y="5082182"/>
            <a:ext cx="1147079" cy="667705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929100" y="5796739"/>
            <a:ext cx="162732" cy="313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右箭头 72"/>
          <p:cNvSpPr/>
          <p:nvPr/>
        </p:nvSpPr>
        <p:spPr>
          <a:xfrm rot="10456233">
            <a:off x="2029193" y="5650019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右箭头 73"/>
          <p:cNvSpPr/>
          <p:nvPr/>
        </p:nvSpPr>
        <p:spPr>
          <a:xfrm rot="21226608">
            <a:off x="6544909" y="5815277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1948992" y="4694370"/>
            <a:ext cx="38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itchFamily="18" charset="0"/>
              </a:rPr>
              <a:t>?</a:t>
            </a:r>
            <a:endParaRPr lang="zh-CN" altLang="en-US" sz="2400" dirty="0">
              <a:latin typeface="+mn-ea"/>
              <a:cs typeface="Times New Roman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113925" y="5343530"/>
            <a:ext cx="38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itchFamily="18" charset="0"/>
              </a:rPr>
              <a:t>?</a:t>
            </a:r>
            <a:endParaRPr lang="zh-CN" altLang="en-US" sz="2400" dirty="0">
              <a:latin typeface="+mn-ea"/>
              <a:cs typeface="Times New Roman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7205609" y="5145347"/>
            <a:ext cx="388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+mn-ea"/>
                <a:cs typeface="Times New Roman" pitchFamily="18" charset="0"/>
              </a:rPr>
              <a:t>?</a:t>
            </a:r>
            <a:endParaRPr lang="zh-CN" altLang="en-US" sz="2400" dirty="0">
              <a:latin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82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Social Recommendation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Answer: A star-structured graph.</a:t>
            </a:r>
          </a:p>
          <a:p>
            <a:r>
              <a:rPr lang="en-US" altLang="zh-CN" sz="2400" dirty="0" smtClean="0"/>
              <a:t>Properties</a:t>
            </a:r>
          </a:p>
          <a:p>
            <a:pPr lvl="1"/>
            <a:r>
              <a:rPr lang="en-US" altLang="zh-CN" sz="2000" dirty="0"/>
              <a:t>Relational</a:t>
            </a:r>
          </a:p>
          <a:p>
            <a:pPr lvl="2"/>
            <a:r>
              <a:rPr lang="en-US" altLang="zh-CN" sz="1600" dirty="0"/>
              <a:t>Within-domain and cross-domain</a:t>
            </a:r>
          </a:p>
          <a:p>
            <a:pPr lvl="1"/>
            <a:r>
              <a:rPr lang="en-US" altLang="zh-CN" sz="2000" dirty="0"/>
              <a:t>Heterogeneous</a:t>
            </a:r>
          </a:p>
          <a:p>
            <a:pPr lvl="2"/>
            <a:r>
              <a:rPr lang="en-US" altLang="zh-CN" sz="1600" dirty="0"/>
              <a:t>Different types of item domains</a:t>
            </a:r>
          </a:p>
          <a:p>
            <a:pPr lvl="1"/>
            <a:r>
              <a:rPr lang="en-US" altLang="zh-CN" sz="2000" dirty="0"/>
              <a:t>Sparse</a:t>
            </a:r>
          </a:p>
          <a:p>
            <a:pPr lvl="2"/>
            <a:r>
              <a:rPr lang="en-US" altLang="zh-CN" sz="1600" dirty="0"/>
              <a:t>Different </a:t>
            </a:r>
            <a:r>
              <a:rPr lang="en-US" altLang="zh-CN" sz="1600" dirty="0" err="1"/>
              <a:t>sparsity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levels</a:t>
            </a:r>
            <a:endParaRPr lang="en-US" altLang="zh-CN" sz="2400" dirty="0" smtClean="0"/>
          </a:p>
          <a:p>
            <a:r>
              <a:rPr lang="en-US" altLang="zh-CN" sz="2400" dirty="0" smtClean="0"/>
              <a:t>Key idea</a:t>
            </a:r>
          </a:p>
          <a:p>
            <a:pPr lvl="1"/>
            <a:r>
              <a:rPr lang="en-US" altLang="zh-CN" sz="2000" dirty="0" smtClean="0"/>
              <a:t>Use </a:t>
            </a:r>
            <a:r>
              <a:rPr lang="en-US" altLang="zh-CN" sz="2000" dirty="0"/>
              <a:t>social relation domain as a </a:t>
            </a:r>
            <a:r>
              <a:rPr lang="en-US" altLang="zh-CN" sz="2000" dirty="0" smtClean="0"/>
              <a:t>bridge</a:t>
            </a:r>
          </a:p>
          <a:p>
            <a:r>
              <a:rPr lang="en-US" altLang="zh-CN" sz="2400" dirty="0" smtClean="0"/>
              <a:t>Method</a:t>
            </a:r>
          </a:p>
          <a:p>
            <a:pPr lvl="1"/>
            <a:r>
              <a:rPr lang="en-US" altLang="zh-CN" sz="2000" dirty="0" smtClean="0"/>
              <a:t>Transfer learning + Random walk with restarts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08920"/>
            <a:ext cx="3656301" cy="253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81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Hybrid Random Walk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On second-order star-structured graph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Update cross-domain links</a:t>
            </a:r>
            <a:endParaRPr lang="zh-CN" alt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818" y="1988840"/>
            <a:ext cx="2592288" cy="204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3" y="4188843"/>
            <a:ext cx="3435550" cy="192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124" y="5415804"/>
            <a:ext cx="542925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99" y="4253754"/>
            <a:ext cx="482917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81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Social Recommendation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Update </a:t>
            </a:r>
            <a:r>
              <a:rPr lang="en-US" altLang="zh-CN" sz="2400" dirty="0" smtClean="0"/>
              <a:t>within-domain links</a:t>
            </a:r>
            <a:endParaRPr lang="zh-CN" altLang="en-US" sz="2400" dirty="0"/>
          </a:p>
          <a:p>
            <a:endParaRPr lang="zh-CN" alt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2" y="2348880"/>
            <a:ext cx="5168432" cy="1996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2" y="4361439"/>
            <a:ext cx="5458309" cy="1211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965" y="5573369"/>
            <a:ext cx="5319539" cy="106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81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Social Recommendation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On </a:t>
            </a:r>
            <a:r>
              <a:rPr lang="en-US" altLang="zh-CN" sz="2400" dirty="0" smtClean="0"/>
              <a:t>high-order star-structured </a:t>
            </a:r>
            <a:r>
              <a:rPr lang="en-US" altLang="zh-CN" sz="2400" dirty="0"/>
              <a:t>graph</a:t>
            </a:r>
          </a:p>
          <a:p>
            <a:endParaRPr lang="zh-CN" alt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3" y="4431550"/>
            <a:ext cx="5579861" cy="217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36" y="2440142"/>
            <a:ext cx="270297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081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Data Set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 smtClean="0"/>
              <a:t>Tencent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en-US" altLang="zh-CN" sz="2400" dirty="0" smtClean="0"/>
              <a:t> (January 2011)</a:t>
            </a:r>
            <a:endParaRPr lang="zh-CN" altLang="en-US" sz="2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072567"/>
              </p:ext>
            </p:extLst>
          </p:nvPr>
        </p:nvGraphicFramePr>
        <p:xfrm>
          <a:off x="539552" y="2636912"/>
          <a:ext cx="8208912" cy="1981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052228"/>
                <a:gridCol w="2052228"/>
                <a:gridCol w="2052228"/>
                <a:gridCol w="2052228"/>
              </a:tblGrid>
              <a:tr h="17695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Domain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Size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Cross-domain</a:t>
                      </a:r>
                      <a:r>
                        <a:rPr lang="en-US" altLang="zh-CN" sz="2000" baseline="0" dirty="0" smtClean="0"/>
                        <a:t> links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7695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Accept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Refuse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769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dirty="0" smtClean="0"/>
                        <a:t>User</a:t>
                      </a:r>
                      <a:endParaRPr lang="en-US" altLang="zh-CN" sz="2000" b="1" u="none" dirty="0" smtClean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53.4K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—</a:t>
                      </a:r>
                      <a:endParaRPr lang="zh-CN" altLang="en-US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—</a:t>
                      </a:r>
                      <a:endParaRPr lang="zh-CN" altLang="en-US" sz="2000" dirty="0" smtClean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dirty="0" smtClean="0"/>
                        <a:t>Web</a:t>
                      </a:r>
                      <a:r>
                        <a:rPr lang="en-US" altLang="zh-CN" sz="2000" u="none" baseline="0" dirty="0" smtClean="0"/>
                        <a:t> post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142K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1.47M (0.02%)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3.40M (0.04%)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dirty="0" smtClean="0"/>
                        <a:t>User label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111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330K  (5.57%)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—</a:t>
                      </a:r>
                      <a:endParaRPr lang="zh-CN" altLang="en-US" sz="2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71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Good to Transfer?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>
                <a:latin typeface="+mn-ea"/>
              </a:rPr>
              <a:t>Comparative Algorithms (RWR)</a:t>
            </a:r>
          </a:p>
          <a:p>
            <a:pPr lvl="1"/>
            <a:r>
              <a:rPr lang="en-US" altLang="zh-CN" sz="2000" b="1" i="1" dirty="0">
                <a:latin typeface="+mn-ea"/>
              </a:rPr>
              <a:t>W</a:t>
            </a:r>
            <a:r>
              <a:rPr lang="en-US" altLang="zh-CN" sz="2000" b="1" i="1" baseline="30000" dirty="0">
                <a:latin typeface="+mn-ea"/>
              </a:rPr>
              <a:t>(P)</a:t>
            </a:r>
            <a:r>
              <a:rPr lang="en-US" altLang="zh-CN" sz="2000" b="1" i="1" dirty="0">
                <a:latin typeface="+mn-ea"/>
              </a:rPr>
              <a:t> </a:t>
            </a:r>
            <a:r>
              <a:rPr lang="en-US" altLang="zh-CN" sz="2000" dirty="0">
                <a:latin typeface="+mn-ea"/>
              </a:rPr>
              <a:t>: Use web post similarity?</a:t>
            </a:r>
          </a:p>
          <a:p>
            <a:pPr lvl="1"/>
            <a:r>
              <a:rPr lang="en-US" altLang="zh-CN" sz="2000" b="1" i="1" dirty="0">
                <a:solidFill>
                  <a:schemeClr val="tx1"/>
                </a:solidFill>
                <a:latin typeface="+mn-ea"/>
              </a:rPr>
              <a:t>W</a:t>
            </a:r>
            <a:r>
              <a:rPr lang="en-US" altLang="zh-CN" sz="2000" b="1" i="1" baseline="30000" dirty="0">
                <a:solidFill>
                  <a:schemeClr val="tx1"/>
                </a:solidFill>
                <a:latin typeface="+mn-ea"/>
              </a:rPr>
              <a:t>(U)</a:t>
            </a:r>
            <a:r>
              <a:rPr lang="en-US" altLang="zh-CN" sz="2000" dirty="0">
                <a:solidFill>
                  <a:schemeClr val="tx1"/>
                </a:solidFill>
                <a:latin typeface="+mn-ea"/>
              </a:rPr>
              <a:t> : Use social relation?</a:t>
            </a:r>
          </a:p>
          <a:p>
            <a:pPr lvl="1"/>
            <a:r>
              <a:rPr lang="en-US" altLang="zh-CN" sz="2000" b="1" i="1" dirty="0" smtClean="0">
                <a:latin typeface="+mn-ea"/>
                <a:ea typeface="+mn-ea"/>
              </a:rPr>
              <a:t>R</a:t>
            </a:r>
            <a:r>
              <a:rPr lang="en-US" altLang="zh-CN" sz="2000" b="1" i="1" baseline="30000" dirty="0" smtClean="0">
                <a:latin typeface="+mn-ea"/>
                <a:ea typeface="+mn-ea"/>
              </a:rPr>
              <a:t>(U</a:t>
            </a:r>
            <a:r>
              <a:rPr lang="en-US" altLang="zh-CN" sz="2000" b="1" i="1" baseline="30000" dirty="0">
                <a:latin typeface="+mn-ea"/>
                <a:ea typeface="+mn-ea"/>
              </a:rPr>
              <a:t>)</a:t>
            </a:r>
            <a:r>
              <a:rPr lang="en-US" altLang="zh-CN" sz="2000" b="1" i="1" dirty="0">
                <a:latin typeface="+mn-ea"/>
                <a:ea typeface="+mn-ea"/>
              </a:rPr>
              <a:t>  </a:t>
            </a:r>
            <a:r>
              <a:rPr lang="en-US" altLang="zh-CN" sz="2000" dirty="0">
                <a:latin typeface="+mn-ea"/>
                <a:ea typeface="+mn-ea"/>
              </a:rPr>
              <a:t>: Update 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tie strength?</a:t>
            </a:r>
          </a:p>
          <a:p>
            <a:pPr lvl="1"/>
            <a:r>
              <a:rPr lang="en-US" altLang="zh-CN" sz="2000" b="1" i="1" dirty="0" smtClean="0">
                <a:latin typeface="+mn-ea"/>
                <a:ea typeface="+mn-ea"/>
              </a:rPr>
              <a:t>W</a:t>
            </a:r>
            <a:r>
              <a:rPr lang="en-US" altLang="zh-CN" sz="2000" b="1" i="1" baseline="30000" dirty="0" smtClean="0">
                <a:latin typeface="+mn-ea"/>
                <a:ea typeface="+mn-ea"/>
              </a:rPr>
              <a:t>(T</a:t>
            </a:r>
            <a:r>
              <a:rPr lang="en-US" altLang="zh-CN" sz="2000" b="1" i="1" baseline="30000" dirty="0">
                <a:latin typeface="+mn-ea"/>
                <a:ea typeface="+mn-ea"/>
              </a:rPr>
              <a:t>)</a:t>
            </a:r>
            <a:r>
              <a:rPr lang="en-US" altLang="zh-CN" sz="2000" dirty="0">
                <a:latin typeface="+mn-ea"/>
                <a:ea typeface="+mn-ea"/>
              </a:rPr>
              <a:t> : </a:t>
            </a:r>
            <a:r>
              <a:rPr lang="en-US" altLang="zh-CN" sz="2000" dirty="0" smtClean="0">
                <a:latin typeface="+mn-ea"/>
                <a:ea typeface="+mn-ea"/>
              </a:rPr>
              <a:t>Use </a:t>
            </a:r>
            <a:r>
              <a:rPr lang="en-US" altLang="zh-CN" sz="2000" dirty="0">
                <a:latin typeface="+mn-ea"/>
                <a:ea typeface="+mn-ea"/>
              </a:rPr>
              <a:t>user label similarity?</a:t>
            </a:r>
          </a:p>
          <a:p>
            <a:endParaRPr lang="zh-CN" altLang="en-US" dirty="0">
              <a:latin typeface="+mn-ea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933056"/>
            <a:ext cx="44196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7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Good to Transfer?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Compare with RWR </a:t>
            </a:r>
            <a:r>
              <a:rPr lang="en-US" altLang="zh-CN" sz="2400" dirty="0" smtClean="0"/>
              <a:t>models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Compare with Baselines</a:t>
            </a:r>
          </a:p>
          <a:p>
            <a:endParaRPr lang="zh-CN" altLang="en-US" sz="24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492896"/>
            <a:ext cx="91440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25144"/>
            <a:ext cx="9144001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7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Good to Transfer</a:t>
            </a:r>
            <a:r>
              <a:rPr lang="en-US" altLang="zh-CN" dirty="0" smtClean="0">
                <a:latin typeface="+mn-ea"/>
              </a:rPr>
              <a:t>? More Insights!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If we do transfer (from user-label domain), we need only ~30% to reach the same performance.</a:t>
            </a:r>
          </a:p>
          <a:p>
            <a:r>
              <a:rPr lang="en-US" altLang="zh-CN" sz="2400" dirty="0" smtClean="0"/>
              <a:t>Advice: build more features to let new users provide more info.</a:t>
            </a:r>
            <a:endParaRPr lang="zh-CN" alt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340033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018733" y="3865471"/>
            <a:ext cx="1668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35% user-post</a:t>
            </a:r>
            <a:endParaRPr lang="en-US" altLang="zh-CN" dirty="0">
              <a:solidFill>
                <a:srgbClr val="0070C0"/>
              </a:solidFill>
            </a:endParaRPr>
          </a:p>
        </p:txBody>
      </p:sp>
      <p:cxnSp>
        <p:nvCxnSpPr>
          <p:cNvPr id="6" name="直接箭头连接符 5"/>
          <p:cNvCxnSpPr>
            <a:stCxn id="5" idx="2"/>
          </p:cNvCxnSpPr>
          <p:nvPr/>
        </p:nvCxnSpPr>
        <p:spPr>
          <a:xfrm flipH="1">
            <a:off x="5265698" y="4234803"/>
            <a:ext cx="587078" cy="47889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228184" y="4344361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60% user-post</a:t>
            </a:r>
            <a:endParaRPr lang="en-US" altLang="zh-CN" dirty="0">
              <a:solidFill>
                <a:srgbClr val="0070C0"/>
              </a:solidFill>
            </a:endParaRPr>
          </a:p>
        </p:txBody>
      </p:sp>
      <p:cxnSp>
        <p:nvCxnSpPr>
          <p:cNvPr id="8" name="直接箭头连接符 7"/>
          <p:cNvCxnSpPr>
            <a:stCxn id="7" idx="2"/>
          </p:cNvCxnSpPr>
          <p:nvPr/>
        </p:nvCxnSpPr>
        <p:spPr>
          <a:xfrm flipH="1">
            <a:off x="6475150" y="4713693"/>
            <a:ext cx="589161" cy="47889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43608" y="37884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 user-post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100% user-label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9" idx="2"/>
          </p:cNvCxnSpPr>
          <p:nvPr/>
        </p:nvCxnSpPr>
        <p:spPr>
          <a:xfrm>
            <a:off x="1969503" y="4434830"/>
            <a:ext cx="1162337" cy="2788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042601" y="4826080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18% user-post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100% user-label</a:t>
            </a:r>
            <a:endParaRPr lang="en-US" altLang="zh-CN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>
            <a:stCxn id="16" idx="3"/>
          </p:cNvCxnSpPr>
          <p:nvPr/>
        </p:nvCxnSpPr>
        <p:spPr>
          <a:xfrm>
            <a:off x="2894390" y="5149246"/>
            <a:ext cx="957530" cy="6750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Qiang</a:t>
            </a:r>
            <a:r>
              <a:rPr lang="en-US" altLang="zh-CN" sz="1200" dirty="0"/>
              <a:t> Yang,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Social Recommendation across Multiple Relational Domains. </a:t>
            </a:r>
            <a:r>
              <a:rPr lang="en-US" altLang="zh-CN" sz="1200" i="1" dirty="0"/>
              <a:t>The 21st ACM International Conference on Information and Knowledge Management (CIKM)</a:t>
            </a:r>
            <a:r>
              <a:rPr lang="en-US" altLang="zh-CN" sz="1200" dirty="0"/>
              <a:t>, 2012.</a:t>
            </a:r>
          </a:p>
        </p:txBody>
      </p:sp>
    </p:spTree>
    <p:extLst>
      <p:ext uri="{BB962C8B-B14F-4D97-AF65-F5344CB8AC3E}">
        <p14:creationId xmlns:p14="http://schemas.microsoft.com/office/powerpoint/2010/main" val="97979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37571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User-user link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User-item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Normal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Anomalous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99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Outline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Social contextual recommendation [CIKM’12+TKDE’14]</a:t>
            </a:r>
            <a:endParaRPr lang="en-US" altLang="zh-CN" sz="2400" dirty="0"/>
          </a:p>
          <a:p>
            <a:r>
              <a:rPr lang="en-US" altLang="zh-CN" sz="2400" dirty="0" smtClean="0"/>
              <a:t>Cross-domain social recommendation [CIKM’12]</a:t>
            </a:r>
          </a:p>
          <a:p>
            <a:r>
              <a:rPr lang="en-US" altLang="zh-CN" sz="2400" dirty="0" smtClean="0">
                <a:solidFill>
                  <a:srgbClr val="0070C0"/>
                </a:solidFill>
              </a:rPr>
              <a:t>Behavior discovery and prediction [KDD’14]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Dense bipartite core detection [PAKDD’14]</a:t>
            </a:r>
          </a:p>
          <a:p>
            <a:r>
              <a:rPr lang="en-US" altLang="zh-CN" sz="2400" dirty="0" smtClean="0"/>
              <a:t>Zombie follower detection [KDD’14]</a:t>
            </a:r>
          </a:p>
        </p:txBody>
      </p:sp>
      <p:sp>
        <p:nvSpPr>
          <p:cNvPr id="4" name="云形 3"/>
          <p:cNvSpPr/>
          <p:nvPr/>
        </p:nvSpPr>
        <p:spPr>
          <a:xfrm>
            <a:off x="6732240" y="2958976"/>
            <a:ext cx="2304256" cy="1406128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</a:rPr>
              <a:t>Good user-item links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爆炸形 2 5"/>
          <p:cNvSpPr/>
          <p:nvPr/>
        </p:nvSpPr>
        <p:spPr>
          <a:xfrm>
            <a:off x="5580112" y="4509120"/>
            <a:ext cx="2808312" cy="1728192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Bad user-user links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55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Human </a:t>
            </a:r>
            <a:r>
              <a:rPr lang="en-US" altLang="zh-CN" dirty="0">
                <a:latin typeface="+mn-ea"/>
                <a:ea typeface="+mn-ea"/>
              </a:rPr>
              <a:t>B</a:t>
            </a:r>
            <a:r>
              <a:rPr lang="en-US" altLang="zh-CN" dirty="0" smtClean="0">
                <a:latin typeface="+mn-ea"/>
                <a:ea typeface="+mn-ea"/>
              </a:rPr>
              <a:t>ehavior Pattern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 smtClean="0"/>
              <a:t>Human behavior pattern discovery and prediction: significant for industry, national security and life experience.</a:t>
            </a:r>
          </a:p>
          <a:p>
            <a:pPr lvl="1"/>
            <a:r>
              <a:rPr lang="en-US" altLang="zh-CN" sz="2000" dirty="0" smtClean="0"/>
              <a:t>Two basic characteristics of human behavior</a:t>
            </a:r>
            <a:endParaRPr lang="en-US" altLang="zh-CN" sz="2000" dirty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Multi-faceted</a:t>
            </a:r>
          </a:p>
        </p:txBody>
      </p:sp>
      <p:sp>
        <p:nvSpPr>
          <p:cNvPr id="5" name="矩形 4"/>
          <p:cNvSpPr/>
          <p:nvPr/>
        </p:nvSpPr>
        <p:spPr>
          <a:xfrm>
            <a:off x="1763688" y="4295480"/>
            <a:ext cx="1642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Write a paper</a:t>
            </a:r>
            <a:endParaRPr lang="zh-CN" altLang="en-US" b="1" dirty="0"/>
          </a:p>
        </p:txBody>
      </p:sp>
      <p:cxnSp>
        <p:nvCxnSpPr>
          <p:cNvPr id="52" name="直接连接符 51"/>
          <p:cNvCxnSpPr/>
          <p:nvPr/>
        </p:nvCxnSpPr>
        <p:spPr>
          <a:xfrm>
            <a:off x="4749520" y="5327650"/>
            <a:ext cx="187220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4749520" y="4664812"/>
            <a:ext cx="1404156" cy="66283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4749520" y="3625342"/>
            <a:ext cx="0" cy="170230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6045664" y="5428279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Author/Researcher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 rot="20102200">
            <a:off x="4828261" y="4113776"/>
            <a:ext cx="3065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Affiliation/Institute/University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4843053" y="3484063"/>
            <a:ext cx="168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Keyword/Topic</a:t>
            </a:r>
            <a:endParaRPr lang="zh-CN" altLang="en-US" dirty="0"/>
          </a:p>
        </p:txBody>
      </p:sp>
      <p:pic>
        <p:nvPicPr>
          <p:cNvPr id="1026" name="Picture 2" descr="http://www.mathworks.com/matlabcentral/fileexchange/screenshots/9980/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53" y="4004390"/>
            <a:ext cx="1080000" cy="94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cu.edu/engineering/images/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428279"/>
            <a:ext cx="81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tartx.stanford.edu/assets/partner_logos/stanford-04a2b15fa2fe07652b5922b53e3c00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392" y="4490959"/>
            <a:ext cx="1080000" cy="47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80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Human </a:t>
            </a:r>
            <a:r>
              <a:rPr lang="en-US" altLang="zh-CN" dirty="0">
                <a:latin typeface="+mn-ea"/>
                <a:ea typeface="+mn-ea"/>
              </a:rPr>
              <a:t>B</a:t>
            </a:r>
            <a:r>
              <a:rPr lang="en-US" altLang="zh-CN" dirty="0" smtClean="0">
                <a:latin typeface="+mn-ea"/>
                <a:ea typeface="+mn-ea"/>
              </a:rPr>
              <a:t>ehavior Pattern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 smtClean="0"/>
              <a:t>Human behavior pattern discovery and prediction: significant for industry, national security and life experience.</a:t>
            </a:r>
          </a:p>
          <a:p>
            <a:pPr lvl="1"/>
            <a:r>
              <a:rPr lang="en-US" altLang="zh-CN" sz="2000" dirty="0" smtClean="0"/>
              <a:t>Two basic characteristics of human behavior</a:t>
            </a:r>
            <a:endParaRPr lang="en-US" altLang="zh-CN" sz="2000" dirty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Multi-faceted</a:t>
            </a:r>
          </a:p>
        </p:txBody>
      </p:sp>
      <p:sp>
        <p:nvSpPr>
          <p:cNvPr id="4" name="矩形 3"/>
          <p:cNvSpPr/>
          <p:nvPr/>
        </p:nvSpPr>
        <p:spPr>
          <a:xfrm>
            <a:off x="755576" y="4291829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Post a </a:t>
            </a:r>
            <a:r>
              <a:rPr lang="en-US" altLang="zh-CN" b="1" dirty="0" err="1" smtClean="0"/>
              <a:t>WeChat</a:t>
            </a:r>
            <a:r>
              <a:rPr lang="en-US" altLang="zh-CN" b="1" dirty="0" smtClean="0"/>
              <a:t> message</a:t>
            </a:r>
            <a:endParaRPr lang="zh-CN" altLang="en-US" b="1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4338426" y="5327650"/>
            <a:ext cx="187220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338426" y="4664812"/>
            <a:ext cx="1404156" cy="66283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338426" y="3933056"/>
            <a:ext cx="702078" cy="139459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634570" y="5428279"/>
            <a:ext cx="1527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WeChat</a:t>
            </a:r>
            <a:r>
              <a:rPr lang="en-US" altLang="zh-CN" dirty="0" smtClean="0"/>
              <a:t> user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742582" y="4483107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Location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970568" y="3650616"/>
            <a:ext cx="60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Text</a:t>
            </a:r>
            <a:endParaRPr lang="zh-CN" altLang="en-US" dirty="0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4338426" y="4204614"/>
            <a:ext cx="1118624" cy="112303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444563" y="4019948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4338426" y="3835282"/>
            <a:ext cx="0" cy="149237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3912668" y="3527511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Phone</a:t>
            </a:r>
            <a:endParaRPr lang="zh-CN" altLang="en-US" dirty="0"/>
          </a:p>
        </p:txBody>
      </p:sp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569" y="5428279"/>
            <a:ext cx="832001" cy="98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 descr="http://static10.okazii.ro/poze/samsung-galaxy-s5/New_samsung_galaxy_s5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089" y="3933056"/>
            <a:ext cx="1080000" cy="58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tt2.citysbs.com/hangzhou/2012/10/11/21/middle_215745_15311349963865109_8f6c1e734c7243d5942d3421cffb28d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591" y="5010285"/>
            <a:ext cx="16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/>
          <p:cNvSpPr/>
          <p:nvPr/>
        </p:nvSpPr>
        <p:spPr>
          <a:xfrm>
            <a:off x="5578491" y="3354888"/>
            <a:ext cx="1263487" cy="6463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Happy</a:t>
            </a:r>
          </a:p>
          <a:p>
            <a:r>
              <a:rPr lang="en-US" altLang="zh-CN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birthday!</a:t>
            </a:r>
            <a:r>
              <a:rPr lang="en-US" altLang="zh-CN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3685379"/>
            <a:ext cx="1603636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392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Human </a:t>
            </a:r>
            <a:r>
              <a:rPr lang="en-US" altLang="zh-CN" dirty="0">
                <a:latin typeface="+mn-ea"/>
                <a:ea typeface="+mn-ea"/>
              </a:rPr>
              <a:t>B</a:t>
            </a:r>
            <a:r>
              <a:rPr lang="en-US" altLang="zh-CN" dirty="0" smtClean="0">
                <a:latin typeface="+mn-ea"/>
                <a:ea typeface="+mn-ea"/>
              </a:rPr>
              <a:t>ehavior Pattern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 smtClean="0"/>
              <a:t>Human behavior pattern discovery and prediction: significant for industry, national security and life experience.</a:t>
            </a:r>
          </a:p>
          <a:p>
            <a:pPr lvl="1"/>
            <a:r>
              <a:rPr lang="en-US" altLang="zh-CN" sz="2000" dirty="0" smtClean="0"/>
              <a:t>Two basic characteristics of human behavior</a:t>
            </a:r>
            <a:endParaRPr lang="en-US" altLang="zh-CN" sz="2000" dirty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Multi-faceted</a:t>
            </a:r>
          </a:p>
        </p:txBody>
      </p:sp>
      <p:sp>
        <p:nvSpPr>
          <p:cNvPr id="5" name="矩形 4"/>
          <p:cNvSpPr/>
          <p:nvPr/>
        </p:nvSpPr>
        <p:spPr>
          <a:xfrm>
            <a:off x="1331640" y="4811565"/>
            <a:ext cx="2332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Mention your “idol”</a:t>
            </a:r>
            <a:endParaRPr lang="zh-CN" altLang="en-US" b="1" dirty="0"/>
          </a:p>
        </p:txBody>
      </p:sp>
      <p:cxnSp>
        <p:nvCxnSpPr>
          <p:cNvPr id="52" name="直接连接符 51"/>
          <p:cNvCxnSpPr/>
          <p:nvPr/>
        </p:nvCxnSpPr>
        <p:spPr>
          <a:xfrm>
            <a:off x="4749520" y="5327650"/>
            <a:ext cx="187220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4749520" y="4664812"/>
            <a:ext cx="1404156" cy="66283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 flipV="1">
            <a:off x="4749520" y="3625342"/>
            <a:ext cx="0" cy="1702308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6045664" y="5428279"/>
            <a:ext cx="2650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Source user (using “@”)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 rot="20102200">
            <a:off x="5210868" y="4113776"/>
            <a:ext cx="2300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Target user (the idol)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4843053" y="3484063"/>
            <a:ext cx="1706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Words in tweet</a:t>
            </a:r>
            <a:endParaRPr lang="zh-CN" altLang="en-US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97" y="5428279"/>
            <a:ext cx="832001" cy="98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矩形 15"/>
          <p:cNvSpPr/>
          <p:nvPr/>
        </p:nvSpPr>
        <p:spPr>
          <a:xfrm>
            <a:off x="2693551" y="3830165"/>
            <a:ext cx="1941557" cy="64633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Congratulations</a:t>
            </a:r>
          </a:p>
          <a:p>
            <a:r>
              <a:rPr lang="en-US" altLang="zh-CN" i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CN" i="1" dirty="0" smtClean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the Champion!</a:t>
            </a:r>
            <a:endParaRPr lang="zh-CN" altLang="en-US" i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6" name="Picture 4" descr="Lin D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706" y="424765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16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Human </a:t>
            </a:r>
            <a:r>
              <a:rPr lang="en-US" altLang="zh-CN" dirty="0">
                <a:latin typeface="+mn-ea"/>
                <a:ea typeface="+mn-ea"/>
              </a:rPr>
              <a:t>B</a:t>
            </a:r>
            <a:r>
              <a:rPr lang="en-US" altLang="zh-CN" dirty="0" smtClean="0">
                <a:latin typeface="+mn-ea"/>
                <a:ea typeface="+mn-ea"/>
              </a:rPr>
              <a:t>ehavior Pattern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 smtClean="0"/>
              <a:t>Human behavior pattern discovery and prediction: significant for industry, national security and life experience.</a:t>
            </a:r>
          </a:p>
          <a:p>
            <a:pPr lvl="1"/>
            <a:r>
              <a:rPr lang="en-US" altLang="zh-CN" sz="2000" dirty="0" smtClean="0"/>
              <a:t>Two basic characteristics of human behavior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Multi-faceted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Evolutionary</a:t>
            </a:r>
          </a:p>
        </p:txBody>
      </p:sp>
      <p:sp>
        <p:nvSpPr>
          <p:cNvPr id="4" name="矩形 3"/>
          <p:cNvSpPr/>
          <p:nvPr/>
        </p:nvSpPr>
        <p:spPr>
          <a:xfrm>
            <a:off x="827584" y="4613400"/>
            <a:ext cx="1642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Write a paper</a:t>
            </a:r>
            <a:endParaRPr lang="zh-CN" altLang="en-US" b="1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3851920" y="4798066"/>
            <a:ext cx="3422800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Picture 2" descr="http://www.mathworks.com/matlabcentral/fileexchange/screenshots/9980/origina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951" y="3747898"/>
            <a:ext cx="1080000" cy="94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scu.edu/engineering/images/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320" y="5061901"/>
            <a:ext cx="81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ttp://startx.stanford.edu/assets/partner_logos/stanford-04a2b15fa2fe07652b5922b53e3c007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140" y="5912931"/>
            <a:ext cx="1440000" cy="63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www.baidu.com/img/baidu_sylogo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501" y="5888497"/>
            <a:ext cx="1440000" cy="68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箭头连接符 14"/>
          <p:cNvCxnSpPr>
            <a:stCxn id="13" idx="3"/>
            <a:endCxn id="4098" idx="1"/>
          </p:cNvCxnSpPr>
          <p:nvPr/>
        </p:nvCxnSpPr>
        <p:spPr>
          <a:xfrm flipV="1">
            <a:off x="4806140" y="6232498"/>
            <a:ext cx="151436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804247" y="4798066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time</a:t>
            </a:r>
            <a:endParaRPr lang="zh-CN" altLang="en-US" dirty="0"/>
          </a:p>
        </p:txBody>
      </p:sp>
      <p:pic>
        <p:nvPicPr>
          <p:cNvPr id="4100" name="Picture 4" descr="http://images.cnblogs.com/cnblogs_com/LeftNotEasy/201105/201105022056107476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140" y="3826163"/>
            <a:ext cx="1080000" cy="86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b.hiphotos.baidu.com/album/pic/item/9f510fb30f2442a790fa572ad143ad4bd013024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320" y="3998775"/>
            <a:ext cx="1440000" cy="52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33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Human </a:t>
            </a:r>
            <a:r>
              <a:rPr lang="en-US" altLang="zh-CN" dirty="0">
                <a:latin typeface="+mn-ea"/>
                <a:ea typeface="+mn-ea"/>
              </a:rPr>
              <a:t>B</a:t>
            </a:r>
            <a:r>
              <a:rPr lang="en-US" altLang="zh-CN" dirty="0" smtClean="0">
                <a:latin typeface="+mn-ea"/>
                <a:ea typeface="+mn-ea"/>
              </a:rPr>
              <a:t>ehavior Pattern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 smtClean="0"/>
              <a:t>Human behavior pattern discovery and prediction: significant for industry, national security and life experience.</a:t>
            </a:r>
          </a:p>
          <a:p>
            <a:pPr lvl="1"/>
            <a:r>
              <a:rPr lang="en-US" altLang="zh-CN" sz="2000" dirty="0" smtClean="0"/>
              <a:t>Two basic characteristics of human behavior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Multi-faceted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Evolutionary</a:t>
            </a:r>
          </a:p>
        </p:txBody>
      </p:sp>
      <p:sp>
        <p:nvSpPr>
          <p:cNvPr id="4" name="矩形 3"/>
          <p:cNvSpPr/>
          <p:nvPr/>
        </p:nvSpPr>
        <p:spPr>
          <a:xfrm>
            <a:off x="3868052" y="3885629"/>
            <a:ext cx="2847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Post a </a:t>
            </a:r>
            <a:r>
              <a:rPr lang="en-US" altLang="zh-CN" b="1" dirty="0" err="1" smtClean="0"/>
              <a:t>WeChat</a:t>
            </a:r>
            <a:r>
              <a:rPr lang="en-US" altLang="zh-CN" b="1" dirty="0" smtClean="0"/>
              <a:t> message</a:t>
            </a:r>
            <a:endParaRPr lang="zh-CN" altLang="en-US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4437112"/>
            <a:ext cx="832001" cy="98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 descr="http://att2.citysbs.com/hangzhou/2012/10/11/21/middle_215745_15311349963865109_8f6c1e734c7243d5942d3421cffb28d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996835"/>
            <a:ext cx="162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031842"/>
            <a:ext cx="1440000" cy="1044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946904"/>
            <a:ext cx="1440000" cy="121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3" y="4452200"/>
            <a:ext cx="832001" cy="989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接箭头连接符 9"/>
          <p:cNvCxnSpPr>
            <a:stCxn id="6" idx="3"/>
            <a:endCxn id="5123" idx="1"/>
          </p:cNvCxnSpPr>
          <p:nvPr/>
        </p:nvCxnSpPr>
        <p:spPr>
          <a:xfrm>
            <a:off x="2879632" y="5536835"/>
            <a:ext cx="1692368" cy="175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123" idx="3"/>
            <a:endCxn id="5122" idx="1"/>
          </p:cNvCxnSpPr>
          <p:nvPr/>
        </p:nvCxnSpPr>
        <p:spPr>
          <a:xfrm>
            <a:off x="6012000" y="5554338"/>
            <a:ext cx="129630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42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Human </a:t>
            </a:r>
            <a:r>
              <a:rPr lang="en-US" altLang="zh-CN" dirty="0">
                <a:latin typeface="+mn-ea"/>
                <a:ea typeface="+mn-ea"/>
              </a:rPr>
              <a:t>B</a:t>
            </a:r>
            <a:r>
              <a:rPr lang="en-US" altLang="zh-CN" dirty="0" smtClean="0">
                <a:latin typeface="+mn-ea"/>
                <a:ea typeface="+mn-ea"/>
              </a:rPr>
              <a:t>ehavior Pattern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 smtClean="0"/>
              <a:t>Human behavior pattern discovery and prediction: significant for industry, national security and life experience.</a:t>
            </a:r>
          </a:p>
          <a:p>
            <a:pPr lvl="1"/>
            <a:r>
              <a:rPr lang="en-US" altLang="zh-CN" sz="2000" dirty="0" smtClean="0"/>
              <a:t>Two basic characteristics of human behavior</a:t>
            </a:r>
            <a:endParaRPr lang="en-US" altLang="zh-CN" sz="2000" dirty="0"/>
          </a:p>
          <a:p>
            <a:pPr lvl="1"/>
            <a:r>
              <a:rPr lang="en-US" altLang="zh-CN" sz="2000" b="1" dirty="0" smtClean="0"/>
              <a:t>Multi-faceted</a:t>
            </a:r>
          </a:p>
          <a:p>
            <a:pPr lvl="1"/>
            <a:r>
              <a:rPr lang="en-US" altLang="zh-CN" sz="2000" b="1" dirty="0" smtClean="0"/>
              <a:t>Evolutionary</a:t>
            </a:r>
          </a:p>
          <a:p>
            <a:pPr lvl="1"/>
            <a:endParaRPr lang="en-US" altLang="zh-CN" sz="2000" dirty="0" smtClean="0"/>
          </a:p>
          <a:p>
            <a:pPr lvl="1"/>
            <a:r>
              <a:rPr lang="en-US" altLang="zh-CN" sz="2000" dirty="0" smtClean="0"/>
              <a:t>How to model human behavior?</a:t>
            </a:r>
          </a:p>
          <a:p>
            <a:pPr lvl="1"/>
            <a:r>
              <a:rPr lang="en-US" altLang="zh-CN" sz="2000" b="1" dirty="0" smtClean="0"/>
              <a:t>Tensor sequence.</a:t>
            </a:r>
          </a:p>
          <a:p>
            <a:pPr lvl="1"/>
            <a:r>
              <a:rPr lang="en-US" altLang="zh-CN" sz="2000" dirty="0" smtClean="0"/>
              <a:t>How to do pattern discovery and prediction?</a:t>
            </a:r>
          </a:p>
          <a:p>
            <a:pPr lvl="1"/>
            <a:r>
              <a:rPr lang="en-US" altLang="zh-CN" sz="2000" b="1" dirty="0" smtClean="0"/>
              <a:t>Tensor decomposition and completion.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780956" y="3655437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立方体 4"/>
          <p:cNvSpPr/>
          <p:nvPr/>
        </p:nvSpPr>
        <p:spPr>
          <a:xfrm>
            <a:off x="6804248" y="3099465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6372200" y="3514482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6012160" y="3922621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8244408" y="3650997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76857" y="36674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time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31788" y="48943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5576872" y="452497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08463" y="470964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41588" y="433882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07580" y="39138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Human </a:t>
            </a:r>
            <a:r>
              <a:rPr lang="en-US" altLang="zh-CN" dirty="0">
                <a:latin typeface="+mn-ea"/>
                <a:ea typeface="+mn-ea"/>
              </a:rPr>
              <a:t>B</a:t>
            </a:r>
            <a:r>
              <a:rPr lang="en-US" altLang="zh-CN" dirty="0" smtClean="0">
                <a:latin typeface="+mn-ea"/>
                <a:ea typeface="+mn-ea"/>
              </a:rPr>
              <a:t>ehavior Pattern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Challenges in high-order tensor decomposition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High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sparsity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Write a paper: #author * #affiliation * #keyword</a:t>
            </a:r>
          </a:p>
          <a:p>
            <a:pPr lvl="1"/>
            <a:r>
              <a:rPr lang="en-US" altLang="zh-CN" sz="2000" dirty="0" smtClean="0"/>
              <a:t>“@idol”: #(</a:t>
            </a:r>
            <a:r>
              <a:rPr lang="en-US" altLang="zh-CN" sz="2000" dirty="0" err="1" smtClean="0"/>
              <a:t>src</a:t>
            </a:r>
            <a:r>
              <a:rPr lang="en-US" altLang="zh-CN" sz="2000" dirty="0" smtClean="0"/>
              <a:t>) user * #(</a:t>
            </a:r>
            <a:r>
              <a:rPr lang="en-US" altLang="zh-CN" sz="2000" dirty="0" err="1" smtClean="0"/>
              <a:t>tgt</a:t>
            </a:r>
            <a:r>
              <a:rPr lang="en-US" altLang="zh-CN" sz="2000" dirty="0" smtClean="0"/>
              <a:t>) user * #word</a:t>
            </a:r>
          </a:p>
          <a:p>
            <a:pPr lvl="1"/>
            <a:endParaRPr lang="en-US" altLang="zh-CN" sz="2000" dirty="0" smtClean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High complexity</a:t>
            </a:r>
          </a:p>
          <a:p>
            <a:pPr lvl="1"/>
            <a:r>
              <a:rPr lang="en-US" altLang="zh-CN" sz="2000" dirty="0" smtClean="0"/>
              <a:t>Long sequence of large tensors</a:t>
            </a:r>
          </a:p>
          <a:p>
            <a:pPr lvl="1"/>
            <a:r>
              <a:rPr lang="en-US" altLang="zh-CN" sz="2000" dirty="0" smtClean="0"/>
              <a:t>Slow: decomposition at each time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5780956" y="3655437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立方体 15"/>
          <p:cNvSpPr/>
          <p:nvPr/>
        </p:nvSpPr>
        <p:spPr>
          <a:xfrm>
            <a:off x="6804248" y="3099465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" name="立方体 16"/>
          <p:cNvSpPr/>
          <p:nvPr/>
        </p:nvSpPr>
        <p:spPr>
          <a:xfrm>
            <a:off x="6372200" y="3514482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立方体 17"/>
          <p:cNvSpPr/>
          <p:nvPr/>
        </p:nvSpPr>
        <p:spPr>
          <a:xfrm>
            <a:off x="6012160" y="3922621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244408" y="3650997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76857" y="366742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time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31788" y="489430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5576872" y="452497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08463" y="470964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41588" y="433882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07580" y="39138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7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Human </a:t>
            </a:r>
            <a:r>
              <a:rPr lang="en-US" altLang="zh-CN" dirty="0">
                <a:latin typeface="+mn-ea"/>
                <a:ea typeface="+mn-ea"/>
              </a:rPr>
              <a:t>B</a:t>
            </a:r>
            <a:r>
              <a:rPr lang="en-US" altLang="zh-CN" dirty="0" smtClean="0">
                <a:latin typeface="+mn-ea"/>
                <a:ea typeface="+mn-ea"/>
              </a:rPr>
              <a:t>ehavior Pattern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High </a:t>
            </a:r>
            <a:r>
              <a:rPr lang="en-US" altLang="zh-CN" sz="2400" dirty="0" err="1" smtClean="0"/>
              <a:t>sparsity</a:t>
            </a:r>
            <a:r>
              <a:rPr lang="en-US" altLang="zh-CN" sz="2400" dirty="0" smtClean="0"/>
              <a:t>: auxiliary knowledge as </a:t>
            </a:r>
            <a:r>
              <a:rPr lang="en-US" altLang="zh-CN" sz="2400" dirty="0" err="1" smtClean="0"/>
              <a:t>regularizers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Author - affiliation - keyword </a:t>
            </a:r>
            <a:r>
              <a:rPr lang="en-US" altLang="zh-CN" sz="2000" dirty="0" smtClean="0">
                <a:solidFill>
                  <a:srgbClr val="FF0000"/>
                </a:solidFill>
              </a:rPr>
              <a:t>+</a:t>
            </a:r>
            <a:r>
              <a:rPr lang="en-US" altLang="zh-CN" sz="2000" dirty="0" smtClean="0"/>
              <a:t> co-authorship (author-author)</a:t>
            </a:r>
          </a:p>
          <a:p>
            <a:pPr lvl="1"/>
            <a:r>
              <a:rPr lang="en-US" altLang="zh-CN" sz="2000" dirty="0" err="1" smtClean="0"/>
              <a:t>Src</a:t>
            </a:r>
            <a:r>
              <a:rPr lang="en-US" altLang="zh-CN" sz="2000" dirty="0" smtClean="0"/>
              <a:t> user - </a:t>
            </a:r>
            <a:r>
              <a:rPr lang="en-US" altLang="zh-CN" sz="2000" dirty="0" err="1" smtClean="0"/>
              <a:t>tgt</a:t>
            </a:r>
            <a:r>
              <a:rPr lang="en-US" altLang="zh-CN" sz="2000" dirty="0" smtClean="0"/>
              <a:t> user - word </a:t>
            </a:r>
            <a:r>
              <a:rPr lang="en-US" altLang="zh-CN" sz="2000" dirty="0" smtClean="0">
                <a:solidFill>
                  <a:srgbClr val="FF0000"/>
                </a:solidFill>
              </a:rPr>
              <a:t>+</a:t>
            </a:r>
            <a:r>
              <a:rPr lang="en-US" altLang="zh-CN" sz="2000" dirty="0" smtClean="0"/>
              <a:t> social (user-user)</a:t>
            </a:r>
          </a:p>
          <a:p>
            <a:r>
              <a:rPr lang="en-US" altLang="zh-CN" sz="2400" dirty="0" smtClean="0"/>
              <a:t>High complexity: update decomposition results (projection matrix) with new coming piece of data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993075" y="4778474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立方体 15"/>
          <p:cNvSpPr/>
          <p:nvPr/>
        </p:nvSpPr>
        <p:spPr>
          <a:xfrm>
            <a:off x="2016367" y="4222502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" name="立方体 16"/>
          <p:cNvSpPr/>
          <p:nvPr/>
        </p:nvSpPr>
        <p:spPr>
          <a:xfrm>
            <a:off x="1584319" y="4637519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立方体 17"/>
          <p:cNvSpPr/>
          <p:nvPr/>
        </p:nvSpPr>
        <p:spPr>
          <a:xfrm>
            <a:off x="1224279" y="5045658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456527" y="4774034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88976" y="479046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time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3907" y="601734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788991" y="564801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20582" y="583267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53707" y="546185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19699" y="5036863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284665" y="5776906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立方体 26"/>
          <p:cNvSpPr/>
          <p:nvPr/>
        </p:nvSpPr>
        <p:spPr>
          <a:xfrm>
            <a:off x="5585917" y="5225374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立方体 27"/>
          <p:cNvSpPr/>
          <p:nvPr/>
        </p:nvSpPr>
        <p:spPr>
          <a:xfrm>
            <a:off x="6526933" y="5225374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9" name="立方体 28"/>
          <p:cNvSpPr/>
          <p:nvPr/>
        </p:nvSpPr>
        <p:spPr>
          <a:xfrm>
            <a:off x="6740005" y="5225374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0" name="立方体 29"/>
          <p:cNvSpPr/>
          <p:nvPr/>
        </p:nvSpPr>
        <p:spPr>
          <a:xfrm>
            <a:off x="6939869" y="5225374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7119889" y="5765434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312283" y="577940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time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83834" y="620200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5128918" y="586364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5" name="立方体 34"/>
          <p:cNvSpPr/>
          <p:nvPr/>
        </p:nvSpPr>
        <p:spPr>
          <a:xfrm>
            <a:off x="5200256" y="4061699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6" name="立方体 35"/>
          <p:cNvSpPr/>
          <p:nvPr/>
        </p:nvSpPr>
        <p:spPr>
          <a:xfrm>
            <a:off x="6232298" y="4061699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92160" y="42010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…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128521" y="459584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 rot="16200000">
            <a:off x="4734365" y="42919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 rot="16200000">
            <a:off x="5789601" y="427223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174925" y="46242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5664635" y="4853787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41" idx="1"/>
          </p:cNvCxnSpPr>
          <p:nvPr/>
        </p:nvCxnSpPr>
        <p:spPr>
          <a:xfrm flipH="1">
            <a:off x="6001245" y="4808905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03845" y="637239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01315" y="637239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5130" y="637239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latin typeface="+mn-ea"/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7" name="下箭头 46"/>
          <p:cNvSpPr/>
          <p:nvPr/>
        </p:nvSpPr>
        <p:spPr>
          <a:xfrm rot="16200000">
            <a:off x="4278906" y="5057869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04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400" dirty="0" smtClean="0">
                <a:latin typeface="+mn-ea"/>
                <a:ea typeface="+mn-ea"/>
              </a:rPr>
              <a:t>FEMA: Flexible Evolutionary Multi-faceted Analysis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4336" y="1909660"/>
            <a:ext cx="8229600" cy="4471987"/>
          </a:xfrm>
        </p:spPr>
        <p:txBody>
          <a:bodyPr/>
          <a:lstStyle/>
          <a:p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 smtClean="0"/>
          </a:p>
        </p:txBody>
      </p:sp>
      <p:sp>
        <p:nvSpPr>
          <p:cNvPr id="18" name="立方体 17"/>
          <p:cNvSpPr/>
          <p:nvPr/>
        </p:nvSpPr>
        <p:spPr>
          <a:xfrm>
            <a:off x="546732" y="2058968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Brush Script MT" panose="03060802040406070304" pitchFamily="66" charset="0"/>
              </a:rPr>
              <a:t>X</a:t>
            </a:r>
            <a:endParaRPr lang="zh-CN" altLang="en-US" b="1" dirty="0">
              <a:latin typeface="Brush Script MT" panose="03060802040406070304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6360" y="303065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6200000">
            <a:off x="111444" y="266132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9" name="立方体 28"/>
          <p:cNvSpPr/>
          <p:nvPr/>
        </p:nvSpPr>
        <p:spPr>
          <a:xfrm>
            <a:off x="2184561" y="2028644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3057523" y="257014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6200000">
            <a:off x="3439659" y="514414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5" name="立方体 34"/>
          <p:cNvSpPr/>
          <p:nvPr/>
        </p:nvSpPr>
        <p:spPr>
          <a:xfrm>
            <a:off x="3989419" y="4992820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+mn-ea"/>
              </a:rPr>
              <a:t>A</a:t>
            </a:r>
            <a:r>
              <a:rPr lang="en-US" altLang="zh-CN" b="1" baseline="30000" dirty="0" smtClean="0">
                <a:latin typeface="+mn-ea"/>
              </a:rPr>
              <a:t>(1)</a:t>
            </a:r>
            <a:endParaRPr lang="zh-CN" altLang="en-US" b="1" baseline="30000" dirty="0">
              <a:latin typeface="+mn-ea"/>
            </a:endParaRPr>
          </a:p>
        </p:txBody>
      </p:sp>
      <p:sp>
        <p:nvSpPr>
          <p:cNvPr id="36" name="立方体 35"/>
          <p:cNvSpPr/>
          <p:nvPr/>
        </p:nvSpPr>
        <p:spPr>
          <a:xfrm>
            <a:off x="3989418" y="6110928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+mn-ea"/>
              </a:rPr>
              <a:t>A</a:t>
            </a:r>
            <a:r>
              <a:rPr lang="en-US" altLang="zh-CN" b="1" baseline="30000" dirty="0" smtClean="0">
                <a:latin typeface="+mn-ea"/>
              </a:rPr>
              <a:t>(2)</a:t>
            </a:r>
            <a:endParaRPr lang="zh-CN" altLang="en-US" b="1" baseline="30000" dirty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8536" y="1659312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0~t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7" name="下箭头 46"/>
          <p:cNvSpPr/>
          <p:nvPr/>
        </p:nvSpPr>
        <p:spPr>
          <a:xfrm rot="632757">
            <a:off x="2112234" y="3196369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684208" y="23988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+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1" name="立方体 50"/>
          <p:cNvSpPr/>
          <p:nvPr/>
        </p:nvSpPr>
        <p:spPr>
          <a:xfrm>
            <a:off x="3907109" y="2028644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26737" y="300032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3471821" y="263099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220333" y="165931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latin typeface="+mn-ea"/>
                <a:cs typeface="Times New Roman" panose="02020603050405020304" pitchFamily="18" charset="0"/>
              </a:rPr>
              <a:t>Δt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907109" y="165931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0~(</a:t>
            </a:r>
            <a:r>
              <a:rPr lang="en-US" altLang="zh-CN" b="1" dirty="0" err="1" smtClean="0">
                <a:latin typeface="+mn-ea"/>
                <a:cs typeface="Times New Roman" panose="02020603050405020304" pitchFamily="18" charset="0"/>
              </a:rPr>
              <a:t>t+Δt</a:t>
            </a:r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zh-CN" altLang="en-US" b="1" baseline="-250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6" name="立方体 55"/>
          <p:cNvSpPr/>
          <p:nvPr/>
        </p:nvSpPr>
        <p:spPr>
          <a:xfrm>
            <a:off x="4146035" y="3636204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ush Script MT" panose="03060802040406070304" pitchFamily="66" charset="0"/>
              </a:rPr>
              <a:t>λ</a:t>
            </a:r>
            <a:endParaRPr lang="zh-CN" altLang="en-US" b="1" dirty="0">
              <a:latin typeface="Brush Script MT" panose="03060802040406070304" pitchFamily="66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 rot="16200000">
            <a:off x="3446071" y="625029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989419" y="4500590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+mn-ea"/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b="1" dirty="0" smtClean="0">
                <a:latin typeface="+mn-ea"/>
                <a:cs typeface="Times New Roman" panose="02020603050405020304" pitchFamily="18" charset="0"/>
              </a:rPr>
              <a:t>cluster</a:t>
            </a:r>
            <a:endParaRPr lang="zh-CN" altLang="en-US" sz="1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89418" y="5639269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+mn-ea"/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b="1" dirty="0" smtClean="0">
                <a:latin typeface="+mn-ea"/>
                <a:cs typeface="Times New Roman" panose="02020603050405020304" pitchFamily="18" charset="0"/>
              </a:rPr>
              <a:t>cluster</a:t>
            </a:r>
            <a:endParaRPr lang="zh-CN" altLang="en-US" sz="1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038558" y="4066825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+mn-ea"/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b="1" dirty="0" smtClean="0">
                <a:latin typeface="+mn-ea"/>
                <a:cs typeface="Times New Roman" panose="02020603050405020304" pitchFamily="18" charset="0"/>
              </a:rPr>
              <a:t>cluster</a:t>
            </a:r>
            <a:endParaRPr lang="zh-CN" altLang="en-US" sz="1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 rot="16200000">
            <a:off x="3498745" y="3564375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+mn-ea"/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b="1" dirty="0" smtClean="0">
                <a:latin typeface="+mn-ea"/>
                <a:cs typeface="Times New Roman" panose="02020603050405020304" pitchFamily="18" charset="0"/>
              </a:rPr>
              <a:t>cluster</a:t>
            </a:r>
            <a:endParaRPr lang="zh-CN" altLang="en-US" sz="1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2" name="立方体 61"/>
          <p:cNvSpPr/>
          <p:nvPr/>
        </p:nvSpPr>
        <p:spPr>
          <a:xfrm>
            <a:off x="3652692" y="3501949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3" name="立方体 62"/>
          <p:cNvSpPr/>
          <p:nvPr/>
        </p:nvSpPr>
        <p:spPr>
          <a:xfrm>
            <a:off x="3652693" y="4598517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4" name="立方体 63"/>
          <p:cNvSpPr/>
          <p:nvPr/>
        </p:nvSpPr>
        <p:spPr>
          <a:xfrm>
            <a:off x="3652693" y="5698175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65" name="立方体 64"/>
          <p:cNvSpPr/>
          <p:nvPr/>
        </p:nvSpPr>
        <p:spPr>
          <a:xfrm>
            <a:off x="377570" y="4138150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+mn-ea"/>
              </a:rPr>
              <a:t>X</a:t>
            </a:r>
            <a:r>
              <a:rPr lang="en-US" altLang="zh-CN" b="1" baseline="30000" dirty="0" smtClean="0">
                <a:latin typeface="+mn-ea"/>
              </a:rPr>
              <a:t>(1)</a:t>
            </a:r>
            <a:endParaRPr lang="zh-CN" altLang="en-US" b="1" baseline="30000" dirty="0">
              <a:latin typeface="+mn-ea"/>
            </a:endParaRP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153642" y="427751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7" name="立方体 66"/>
          <p:cNvSpPr/>
          <p:nvPr/>
        </p:nvSpPr>
        <p:spPr>
          <a:xfrm>
            <a:off x="388126" y="4962814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+mn-ea"/>
              </a:rPr>
              <a:t>X</a:t>
            </a:r>
            <a:r>
              <a:rPr lang="en-US" altLang="zh-CN" b="1" baseline="30000" dirty="0" smtClean="0">
                <a:latin typeface="+mn-ea"/>
              </a:rPr>
              <a:t>(2)</a:t>
            </a:r>
            <a:endParaRPr lang="zh-CN" altLang="en-US" b="1" baseline="30000" dirty="0">
              <a:latin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 rot="16200000">
            <a:off x="-136674" y="510218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552970" y="3500838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22447" y="354954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matricizing</a:t>
            </a:r>
            <a:endParaRPr lang="zh-CN" altLang="en-US" b="1" dirty="0">
              <a:solidFill>
                <a:srgbClr val="0070C0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71" name="直接连接符 70"/>
          <p:cNvCxnSpPr/>
          <p:nvPr/>
        </p:nvCxnSpPr>
        <p:spPr>
          <a:xfrm>
            <a:off x="2003526" y="4897809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47181" y="4420118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decompose</a:t>
            </a:r>
            <a:endParaRPr lang="zh-CN" altLang="en-US" b="1" dirty="0">
              <a:solidFill>
                <a:srgbClr val="0070C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047643" y="3850424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core tensor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009025" y="548013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projection matrix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右大括号 8"/>
          <p:cNvSpPr/>
          <p:nvPr/>
        </p:nvSpPr>
        <p:spPr>
          <a:xfrm>
            <a:off x="4808360" y="4871608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5" name="直接连接符 74"/>
          <p:cNvCxnSpPr>
            <a:endCxn id="73" idx="1"/>
          </p:cNvCxnSpPr>
          <p:nvPr/>
        </p:nvCxnSpPr>
        <p:spPr>
          <a:xfrm>
            <a:off x="4783386" y="4035090"/>
            <a:ext cx="264257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296953" y="371692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update</a:t>
            </a:r>
            <a:endParaRPr lang="zh-CN" altLang="en-US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7" name="下箭头 76"/>
          <p:cNvSpPr/>
          <p:nvPr/>
        </p:nvSpPr>
        <p:spPr>
          <a:xfrm rot="18382211">
            <a:off x="2949424" y="2759239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8" name="TextBox 77"/>
          <p:cNvSpPr txBox="1"/>
          <p:nvPr/>
        </p:nvSpPr>
        <p:spPr>
          <a:xfrm>
            <a:off x="1976179" y="3282261"/>
            <a:ext cx="476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×</a:t>
            </a:r>
            <a:endParaRPr lang="zh-CN" altLang="en-US" sz="4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7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03" y="2220825"/>
            <a:ext cx="3888432" cy="66469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TextBox 79"/>
          <p:cNvSpPr txBox="1"/>
          <p:nvPr/>
        </p:nvSpPr>
        <p:spPr>
          <a:xfrm>
            <a:off x="2484064" y="251640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latin typeface="Brush Script MT" panose="03060802040406070304" pitchFamily="66" charset="0"/>
              </a:rPr>
              <a:t>ΔX</a:t>
            </a:r>
            <a:endParaRPr lang="zh-CN" altLang="en-US" b="1" dirty="0">
              <a:latin typeface="Brush Script MT" panose="03060802040406070304" pitchFamily="66" charset="0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5176003" y="4900509"/>
            <a:ext cx="861508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048120" y="4713143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+mn-ea"/>
                <a:cs typeface="Times New Roman" panose="02020603050405020304" pitchFamily="18" charset="0"/>
              </a:rPr>
              <a:t>？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3" name="立方体 82"/>
          <p:cNvSpPr/>
          <p:nvPr/>
        </p:nvSpPr>
        <p:spPr>
          <a:xfrm>
            <a:off x="246241" y="5838453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+mn-ea"/>
              </a:rPr>
              <a:t>L</a:t>
            </a:r>
            <a:r>
              <a:rPr lang="en-US" altLang="zh-CN" b="1" baseline="30000" dirty="0" smtClean="0">
                <a:latin typeface="+mn-ea"/>
              </a:rPr>
              <a:t>(1)</a:t>
            </a:r>
            <a:endParaRPr lang="zh-CN" altLang="en-US" b="1" baseline="30000" dirty="0">
              <a:latin typeface="+mn-ea"/>
            </a:endParaRPr>
          </a:p>
        </p:txBody>
      </p:sp>
      <p:sp>
        <p:nvSpPr>
          <p:cNvPr id="84" name="立方体 83"/>
          <p:cNvSpPr/>
          <p:nvPr/>
        </p:nvSpPr>
        <p:spPr>
          <a:xfrm>
            <a:off x="1278283" y="5838453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+mn-ea"/>
              </a:rPr>
              <a:t>L</a:t>
            </a:r>
            <a:r>
              <a:rPr lang="en-US" altLang="zh-CN" b="1" baseline="30000" dirty="0" smtClean="0">
                <a:latin typeface="+mn-ea"/>
              </a:rPr>
              <a:t>(2)</a:t>
            </a:r>
            <a:endParaRPr lang="zh-CN" altLang="en-US" b="1" baseline="30000" dirty="0"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74506" y="640099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user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 rot="16200000">
            <a:off x="835586" y="604898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220910" y="642245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item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2" name="立方体 91"/>
          <p:cNvSpPr/>
          <p:nvPr/>
        </p:nvSpPr>
        <p:spPr>
          <a:xfrm>
            <a:off x="71642" y="5725503"/>
            <a:ext cx="1953753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cxnSp>
        <p:nvCxnSpPr>
          <p:cNvPr id="13" name="肘形连接符 12"/>
          <p:cNvCxnSpPr>
            <a:stCxn id="92" idx="4"/>
          </p:cNvCxnSpPr>
          <p:nvPr/>
        </p:nvCxnSpPr>
        <p:spPr>
          <a:xfrm flipV="1">
            <a:off x="2025395" y="4897809"/>
            <a:ext cx="655320" cy="136083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043361" y="6278091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regularize</a:t>
            </a:r>
            <a:endParaRPr lang="zh-CN" altLang="en-US" b="1" dirty="0">
              <a:solidFill>
                <a:srgbClr val="0070C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070470" y="3002386"/>
            <a:ext cx="29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+mn-ea"/>
                <a:cs typeface="Times New Roman" panose="02020603050405020304" pitchFamily="18" charset="0"/>
              </a:rPr>
              <a:t>Tensor Perturbation Theory</a:t>
            </a:r>
            <a:endParaRPr lang="zh-CN" altLang="en-US" i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06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416631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Influence</a:t>
                      </a:r>
                      <a:r>
                        <a:rPr lang="en-US" altLang="zh-CN" baseline="0" dirty="0" smtClean="0"/>
                        <a:t> mining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Community</a:t>
                      </a:r>
                      <a:r>
                        <a:rPr lang="en-US" altLang="zh-CN" baseline="0" dirty="0" smtClean="0"/>
                        <a:t> detection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Friend recommendation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User-user 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User-item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Normal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Anomalous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92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FEMA Algorithm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48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2377784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矩形 48"/>
          <p:cNvSpPr/>
          <p:nvPr/>
        </p:nvSpPr>
        <p:spPr>
          <a:xfrm>
            <a:off x="1259630" y="3314600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259630" y="4525946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3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3314600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4409750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5691271" y="1700808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Bound Guarantee</a:t>
            </a:r>
            <a:endParaRPr lang="zh-CN" altLang="en-US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475656" y="1700807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Approximation</a:t>
            </a:r>
            <a:endParaRPr lang="zh-CN" altLang="en-US" sz="2400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06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Leveraging Multi-faceted Information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9302799"/>
              </p:ext>
            </p:extLst>
          </p:nvPr>
        </p:nvGraphicFramePr>
        <p:xfrm>
          <a:off x="148631" y="2564904"/>
          <a:ext cx="8856985" cy="412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70840">
                <a:tc rowSpan="2"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MAS</a:t>
                      </a:r>
                      <a:r>
                        <a:rPr lang="en-US" altLang="zh-CN" b="0" baseline="0" dirty="0" smtClean="0"/>
                        <a:t> (Data mining subset)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err="1" smtClean="0"/>
                        <a:t>Tencent</a:t>
                      </a:r>
                      <a:r>
                        <a:rPr lang="en-US" altLang="zh-CN" b="0" baseline="0" dirty="0" smtClean="0"/>
                        <a:t> </a:t>
                      </a:r>
                      <a:r>
                        <a:rPr lang="en-US" altLang="zh-CN" b="0" baseline="0" dirty="0" err="1" smtClean="0"/>
                        <a:t>Weibo</a:t>
                      </a:r>
                      <a:r>
                        <a:rPr lang="en-US" altLang="zh-CN" b="0" baseline="0" dirty="0" smtClean="0"/>
                        <a:t> (January, 2011)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MAE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RMSE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MAE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RMSE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EMA</a:t>
                      </a:r>
                    </a:p>
                    <a:p>
                      <a:pPr algn="l"/>
                      <a:endParaRPr lang="en-US" altLang="zh-CN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0.794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1.130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0.932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1.556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EA</a:t>
                      </a:r>
                    </a:p>
                    <a:p>
                      <a:pPr algn="l"/>
                      <a:endParaRPr lang="en-US" altLang="zh-CN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1.873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Cross</a:t>
                      </a:r>
                      <a:r>
                        <a:rPr lang="en-US" altLang="zh-CN" b="0" baseline="0" dirty="0" smtClean="0"/>
                        <a:t> Validation</a:t>
                      </a:r>
                      <a:endParaRPr lang="en-US" altLang="zh-CN" b="0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立方体 4"/>
          <p:cNvSpPr/>
          <p:nvPr/>
        </p:nvSpPr>
        <p:spPr>
          <a:xfrm>
            <a:off x="955923" y="3417019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ush Script MT" panose="03060802040406070304" pitchFamily="66" charset="0"/>
              </a:rPr>
              <a:t>X</a:t>
            </a:r>
            <a:endParaRPr lang="zh-CN" altLang="en-US" b="1" dirty="0">
              <a:latin typeface="Brush Script MT" panose="03060802040406070304" pitchFamily="66" charset="0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1516782" y="3472762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L</a:t>
            </a:r>
            <a:endParaRPr lang="zh-CN" altLang="en-US" b="1" baseline="30000" dirty="0">
              <a:latin typeface="+mn-ea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955922" y="404094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Brush Script MT" panose="03060802040406070304" pitchFamily="66" charset="0"/>
              </a:rPr>
              <a:t>X</a:t>
            </a:r>
            <a:endParaRPr lang="zh-CN" altLang="en-US" b="1" dirty="0">
              <a:latin typeface="Brush Script MT" panose="03060802040406070304" pitchFamily="66" charset="0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955923" y="4713163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X</a:t>
            </a:r>
            <a:endParaRPr lang="zh-CN" altLang="en-US" b="1" baseline="300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403" y="5464075"/>
            <a:ext cx="1656184" cy="102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250" y="5456389"/>
            <a:ext cx="1656000" cy="10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230" y="5468932"/>
            <a:ext cx="1656000" cy="10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598" y="5459626"/>
            <a:ext cx="1656000" cy="1036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77656" y="1772816"/>
            <a:ext cx="3025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“Who”-“What keyword”?</a:t>
            </a:r>
          </a:p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 “Where” (affiliation)?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50004" y="1772816"/>
            <a:ext cx="3031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“Who”-“@Whom”?</a:t>
            </a:r>
          </a:p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Use “What” (tweet word)?</a:t>
            </a:r>
            <a:endParaRPr lang="zh-CN" altLang="en-US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80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Leveraging Multi-faceted Information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3298519"/>
              </p:ext>
            </p:extLst>
          </p:nvPr>
        </p:nvGraphicFramePr>
        <p:xfrm>
          <a:off x="107504" y="1804910"/>
          <a:ext cx="8856985" cy="4947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70840">
                <a:tc rowSpan="2"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MAS</a:t>
                      </a:r>
                      <a:r>
                        <a:rPr lang="en-US" altLang="zh-CN" b="0" baseline="0" dirty="0" smtClean="0"/>
                        <a:t> (Data mining subset)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err="1" smtClean="0"/>
                        <a:t>Tencent</a:t>
                      </a:r>
                      <a:r>
                        <a:rPr lang="en-US" altLang="zh-CN" b="0" baseline="0" dirty="0" smtClean="0"/>
                        <a:t> </a:t>
                      </a:r>
                      <a:r>
                        <a:rPr lang="en-US" altLang="zh-CN" b="0" baseline="0" dirty="0" err="1" smtClean="0"/>
                        <a:t>Weibo</a:t>
                      </a:r>
                      <a:r>
                        <a:rPr lang="en-US" altLang="zh-CN" b="0" baseline="0" dirty="0" smtClean="0"/>
                        <a:t> (January, 2011)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MAE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RMSE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MAE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RMSE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EMA</a:t>
                      </a:r>
                    </a:p>
                    <a:p>
                      <a:pPr algn="l"/>
                      <a:endParaRPr lang="en-US" altLang="zh-CN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0.794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1.130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0.932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1.556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EA</a:t>
                      </a:r>
                    </a:p>
                    <a:p>
                      <a:pPr algn="l"/>
                      <a:endParaRPr lang="en-US" altLang="zh-CN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1.873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zh-CN" alt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立方体 4"/>
          <p:cNvSpPr/>
          <p:nvPr/>
        </p:nvSpPr>
        <p:spPr>
          <a:xfrm>
            <a:off x="914797" y="2636912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ush Script MT" panose="03060802040406070304" pitchFamily="66" charset="0"/>
              </a:rPr>
              <a:t>X</a:t>
            </a:r>
            <a:endParaRPr lang="zh-CN" altLang="en-US" b="1" dirty="0">
              <a:latin typeface="Brush Script MT" panose="03060802040406070304" pitchFamily="66" charset="0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1475656" y="2692655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L</a:t>
            </a:r>
            <a:endParaRPr lang="zh-CN" altLang="en-US" b="1" baseline="30000" dirty="0">
              <a:latin typeface="+mn-ea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914796" y="3260838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Brush Script MT" panose="03060802040406070304" pitchFamily="66" charset="0"/>
              </a:rPr>
              <a:t>X</a:t>
            </a:r>
            <a:endParaRPr lang="zh-CN" altLang="en-US" b="1" dirty="0">
              <a:latin typeface="Brush Script MT" panose="03060802040406070304" pitchFamily="66" charset="0"/>
            </a:endParaRPr>
          </a:p>
        </p:txBody>
      </p:sp>
      <p:sp>
        <p:nvSpPr>
          <p:cNvPr id="8" name="立方体 7"/>
          <p:cNvSpPr/>
          <p:nvPr/>
        </p:nvSpPr>
        <p:spPr>
          <a:xfrm>
            <a:off x="914797" y="3933056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X</a:t>
            </a:r>
            <a:endParaRPr lang="zh-CN" altLang="en-US" b="1" baseline="30000" dirty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581128"/>
            <a:ext cx="3312000" cy="2079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543948"/>
            <a:ext cx="3312000" cy="21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35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Leveraging Flexible Regularizations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5108387"/>
              </p:ext>
            </p:extLst>
          </p:nvPr>
        </p:nvGraphicFramePr>
        <p:xfrm>
          <a:off x="148630" y="2128748"/>
          <a:ext cx="8856985" cy="431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70840">
                <a:tc rowSpan="2"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MAS</a:t>
                      </a:r>
                      <a:r>
                        <a:rPr lang="en-US" altLang="zh-CN" b="0" baseline="0" dirty="0" smtClean="0"/>
                        <a:t> (Data mining subset)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err="1" smtClean="0"/>
                        <a:t>Tencent</a:t>
                      </a:r>
                      <a:r>
                        <a:rPr lang="en-US" altLang="zh-CN" b="0" baseline="0" dirty="0" smtClean="0"/>
                        <a:t> </a:t>
                      </a:r>
                      <a:r>
                        <a:rPr lang="en-US" altLang="zh-CN" b="0" baseline="0" dirty="0" err="1" smtClean="0"/>
                        <a:t>Weibo</a:t>
                      </a:r>
                      <a:r>
                        <a:rPr lang="en-US" altLang="zh-CN" b="0" baseline="0" dirty="0" smtClean="0"/>
                        <a:t> (January, 2011)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MAE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RMSE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MAE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RMSE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1.215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0.954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1.437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EMA</a:t>
                      </a:r>
                    </a:p>
                    <a:p>
                      <a:pPr algn="l"/>
                      <a:endParaRPr lang="en-US" altLang="zh-CN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0.909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1.466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0.986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1.698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58532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DTA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0.950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1.556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1.889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HOSVD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1.047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1.618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1.220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2.054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CP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1.055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1.612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1.243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2.117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0" dirty="0" smtClean="0"/>
                        <a:t>Cross</a:t>
                      </a:r>
                      <a:r>
                        <a:rPr lang="en-US" altLang="zh-CN" b="0" baseline="0" dirty="0" smtClean="0"/>
                        <a:t> Validation</a:t>
                      </a:r>
                      <a:endParaRPr lang="en-US" altLang="zh-CN" b="0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立方体 4"/>
          <p:cNvSpPr/>
          <p:nvPr/>
        </p:nvSpPr>
        <p:spPr>
          <a:xfrm>
            <a:off x="955922" y="2980863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ush Script MT" panose="03060802040406070304" pitchFamily="66" charset="0"/>
              </a:rPr>
              <a:t>X</a:t>
            </a:r>
            <a:endParaRPr lang="zh-CN" altLang="en-US" b="1" dirty="0">
              <a:latin typeface="Brush Script MT" panose="03060802040406070304" pitchFamily="66" charset="0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1516781" y="3036606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L</a:t>
            </a:r>
            <a:endParaRPr lang="zh-CN" altLang="en-US" b="1" baseline="30000" dirty="0">
              <a:latin typeface="+mn-ea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955921" y="3604789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Brush Script MT" panose="03060802040406070304" pitchFamily="66" charset="0"/>
              </a:rPr>
              <a:t>X</a:t>
            </a:r>
            <a:endParaRPr lang="zh-CN" altLang="en-US" b="1" dirty="0">
              <a:latin typeface="Brush Script MT" panose="030608020404060703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6393" y="1700808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“Who”-“Where”-“What keyword”?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0003" y="170080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“Who”-“@Whom”-“What”?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819" y="5361636"/>
            <a:ext cx="1620000" cy="101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44" y="5367316"/>
            <a:ext cx="1620000" cy="10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367316"/>
            <a:ext cx="1620000" cy="103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254" y="5360438"/>
            <a:ext cx="1620000" cy="1017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291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Leveraging Flexible Regularizations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6385952"/>
              </p:ext>
            </p:extLst>
          </p:nvPr>
        </p:nvGraphicFramePr>
        <p:xfrm>
          <a:off x="148630" y="2128748"/>
          <a:ext cx="8856985" cy="4307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70840">
                <a:tc rowSpan="2">
                  <a:txBody>
                    <a:bodyPr/>
                    <a:lstStyle/>
                    <a:p>
                      <a:pPr algn="l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MAS</a:t>
                      </a:r>
                      <a:r>
                        <a:rPr lang="en-US" altLang="zh-CN" b="0" baseline="0" dirty="0" smtClean="0"/>
                        <a:t> (Data mining subset)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err="1" smtClean="0"/>
                        <a:t>Tencent</a:t>
                      </a:r>
                      <a:r>
                        <a:rPr lang="en-US" altLang="zh-CN" b="0" baseline="0" dirty="0" smtClean="0"/>
                        <a:t> </a:t>
                      </a:r>
                      <a:r>
                        <a:rPr lang="en-US" altLang="zh-CN" b="0" baseline="0" dirty="0" err="1" smtClean="0"/>
                        <a:t>Weibo</a:t>
                      </a:r>
                      <a:r>
                        <a:rPr lang="en-US" altLang="zh-CN" b="0" baseline="0" dirty="0" smtClean="0"/>
                        <a:t> (January, 2011)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MAE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RMSE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MAE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RMSE</a:t>
                      </a:r>
                      <a:endParaRPr lang="zh-CN" alt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0.893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1.215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0.954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1.437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EMA</a:t>
                      </a:r>
                    </a:p>
                    <a:p>
                      <a:pPr algn="l"/>
                      <a:endParaRPr lang="en-US" altLang="zh-CN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0.909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1.466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0.986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1.698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en-US" altLang="zh-CN" b="1" dirty="0" smtClean="0"/>
                    </a:p>
                    <a:p>
                      <a:pPr algn="l"/>
                      <a:endParaRPr lang="zh-CN" alt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立方体 4"/>
          <p:cNvSpPr/>
          <p:nvPr/>
        </p:nvSpPr>
        <p:spPr>
          <a:xfrm>
            <a:off x="955922" y="2980863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Brush Script MT" panose="03060802040406070304" pitchFamily="66" charset="0"/>
              </a:rPr>
              <a:t>X</a:t>
            </a:r>
            <a:endParaRPr lang="zh-CN" altLang="en-US" b="1" dirty="0">
              <a:latin typeface="Brush Script MT" panose="03060802040406070304" pitchFamily="66" charset="0"/>
            </a:endParaRPr>
          </a:p>
        </p:txBody>
      </p:sp>
      <p:sp>
        <p:nvSpPr>
          <p:cNvPr id="6" name="立方体 5"/>
          <p:cNvSpPr/>
          <p:nvPr/>
        </p:nvSpPr>
        <p:spPr>
          <a:xfrm>
            <a:off x="1516781" y="3036606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+mn-ea"/>
              </a:rPr>
              <a:t>L</a:t>
            </a:r>
            <a:endParaRPr lang="zh-CN" altLang="en-US" b="1" baseline="30000" dirty="0">
              <a:latin typeface="+mn-ea"/>
            </a:endParaRPr>
          </a:p>
        </p:txBody>
      </p:sp>
      <p:sp>
        <p:nvSpPr>
          <p:cNvPr id="7" name="立方体 6"/>
          <p:cNvSpPr/>
          <p:nvPr/>
        </p:nvSpPr>
        <p:spPr>
          <a:xfrm>
            <a:off x="955921" y="3604789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Brush Script MT" panose="03060802040406070304" pitchFamily="66" charset="0"/>
              </a:rPr>
              <a:t>X</a:t>
            </a:r>
            <a:endParaRPr lang="zh-CN" altLang="en-US" b="1" dirty="0">
              <a:latin typeface="Brush Script MT" panose="03060802040406070304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6393" y="1700808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“Who”-“Where”-“What keyword”?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0003" y="1700808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“Who”-“@Whom”-“What”?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445" y="4155523"/>
            <a:ext cx="3312000" cy="219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041" y="4221088"/>
            <a:ext cx="3312000" cy="211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920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Efficiency, Loss and Parameters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5" y="1779691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02755" y="2514281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Evolutionary analysis:</a:t>
            </a:r>
          </a:p>
          <a:p>
            <a:r>
              <a:rPr lang="en-US" altLang="zh-CN" dirty="0" smtClean="0">
                <a:latin typeface="+mn-ea"/>
                <a:cs typeface="Times New Roman" panose="02020603050405020304" pitchFamily="18" charset="0"/>
              </a:rPr>
              <a:t>update λ and a with ΔX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2898699" y="2837447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02755" y="1867950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Re-decompose</a:t>
            </a:r>
          </a:p>
          <a:p>
            <a:r>
              <a:rPr lang="en-US" altLang="zh-CN" dirty="0" smtClean="0">
                <a:latin typeface="+mn-ea"/>
                <a:cs typeface="Times New Roman" panose="02020603050405020304" pitchFamily="18" charset="0"/>
              </a:rPr>
              <a:t>updated matrices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3" name="直接连接符 12"/>
          <p:cNvCxnSpPr>
            <a:stCxn id="12" idx="1"/>
          </p:cNvCxnSpPr>
          <p:nvPr/>
        </p:nvCxnSpPr>
        <p:spPr>
          <a:xfrm flipH="1">
            <a:off x="2754683" y="2191116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02755" y="4224377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Evolutionary analysis:</a:t>
            </a:r>
          </a:p>
          <a:p>
            <a:r>
              <a:rPr lang="en-US" altLang="zh-CN" dirty="0" smtClean="0">
                <a:latin typeface="+mn-ea"/>
                <a:cs typeface="Times New Roman" panose="02020603050405020304" pitchFamily="18" charset="0"/>
              </a:rPr>
              <a:t>update λ and a with ΔX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>
            <a:stCxn id="17" idx="1"/>
          </p:cNvCxnSpPr>
          <p:nvPr/>
        </p:nvCxnSpPr>
        <p:spPr>
          <a:xfrm flipH="1">
            <a:off x="2826691" y="4547543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02755" y="4858468"/>
            <a:ext cx="1954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Re-decompose</a:t>
            </a:r>
          </a:p>
          <a:p>
            <a:r>
              <a:rPr lang="en-US" altLang="zh-CN" dirty="0" smtClean="0">
                <a:latin typeface="+mn-ea"/>
                <a:cs typeface="Times New Roman" panose="02020603050405020304" pitchFamily="18" charset="0"/>
              </a:rPr>
              <a:t>updated matrices</a:t>
            </a:r>
            <a:endParaRPr lang="zh-CN" altLang="en-US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20" name="直接连接符 19"/>
          <p:cNvCxnSpPr>
            <a:stCxn id="19" idx="1"/>
          </p:cNvCxnSpPr>
          <p:nvPr/>
        </p:nvCxnSpPr>
        <p:spPr>
          <a:xfrm flipH="1" flipV="1">
            <a:off x="2970707" y="4948043"/>
            <a:ext cx="432048" cy="233591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514281"/>
            <a:ext cx="2340000" cy="188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578468"/>
            <a:ext cx="2340000" cy="185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225173" y="177969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Insensitive to</a:t>
            </a:r>
          </a:p>
          <a:p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regularization weight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6148619" y="1879146"/>
            <a:ext cx="0" cy="4563179"/>
          </a:xfrm>
          <a:prstGeom prst="line">
            <a:avLst/>
          </a:prstGeom>
          <a:ln>
            <a:prstDash val="dash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First Cluster in MAS DM set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6480000" cy="478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6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First Cluster in MAS DM set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6480000" cy="4878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32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First Cluster in MAS DM set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700808"/>
            <a:ext cx="6480000" cy="4910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6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First </a:t>
            </a:r>
            <a:r>
              <a:rPr lang="en-US" altLang="zh-CN" dirty="0" smtClean="0">
                <a:latin typeface="+mn-ea"/>
              </a:rPr>
              <a:t>Two Clusters </a:t>
            </a:r>
            <a:r>
              <a:rPr lang="en-US" altLang="zh-CN" dirty="0">
                <a:latin typeface="+mn-ea"/>
              </a:rPr>
              <a:t>in </a:t>
            </a:r>
            <a:r>
              <a:rPr lang="en-US" altLang="zh-CN" dirty="0" err="1" smtClean="0">
                <a:latin typeface="+mn-ea"/>
              </a:rPr>
              <a:t>Tencent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Weibo</a:t>
            </a:r>
            <a:r>
              <a:rPr lang="en-US" altLang="zh-CN" dirty="0" smtClean="0">
                <a:latin typeface="+mn-ea"/>
              </a:rPr>
              <a:t> set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72816"/>
            <a:ext cx="6480000" cy="4706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66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3888053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User-user 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User-item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Normal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Anomalous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icture 11" descr="http://www.meng-jiang.com/images/thumb-liu-cikm1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002" y="3498660"/>
            <a:ext cx="5040560" cy="178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25777" y="2852936"/>
            <a:ext cx="4732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Topic-level influence </a:t>
            </a:r>
            <a:r>
              <a:rPr lang="en-US" altLang="zh-CN" dirty="0" smtClean="0"/>
              <a:t>[Liu et al. CIKM 2010]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506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First </a:t>
            </a:r>
            <a:r>
              <a:rPr lang="en-US" altLang="zh-CN" dirty="0" smtClean="0">
                <a:latin typeface="+mn-ea"/>
              </a:rPr>
              <a:t>Two Clusters </a:t>
            </a:r>
            <a:r>
              <a:rPr lang="en-US" altLang="zh-CN" dirty="0">
                <a:latin typeface="+mn-ea"/>
              </a:rPr>
              <a:t>in </a:t>
            </a:r>
            <a:r>
              <a:rPr lang="en-US" altLang="zh-CN" dirty="0" err="1" smtClean="0">
                <a:latin typeface="+mn-ea"/>
              </a:rPr>
              <a:t>Tencent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 err="1" smtClean="0">
                <a:latin typeface="+mn-ea"/>
              </a:rPr>
              <a:t>Weibo</a:t>
            </a:r>
            <a:r>
              <a:rPr lang="en-US" altLang="zh-CN" dirty="0" smtClean="0">
                <a:latin typeface="+mn-ea"/>
              </a:rPr>
              <a:t> set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80" y="1772816"/>
            <a:ext cx="6480000" cy="4652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84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Demo: www.meng-jiang.com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" y="1670555"/>
            <a:ext cx="9000000" cy="1655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635" y="3284984"/>
            <a:ext cx="7200000" cy="3114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6211669"/>
            <a:ext cx="9104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</a:t>
            </a:r>
            <a:r>
              <a:rPr lang="en-US" altLang="zh-CN" sz="1200" dirty="0" err="1"/>
              <a:t>Fei</a:t>
            </a:r>
            <a:r>
              <a:rPr lang="en-US" altLang="zh-CN" sz="1200" dirty="0"/>
              <a:t> Wang, </a:t>
            </a:r>
            <a:r>
              <a:rPr lang="en-US" altLang="zh-CN" sz="1200" dirty="0" err="1"/>
              <a:t>Xinran</a:t>
            </a:r>
            <a:r>
              <a:rPr lang="en-US" altLang="zh-CN" sz="1200" dirty="0"/>
              <a:t> Xu, </a:t>
            </a:r>
            <a:r>
              <a:rPr lang="en-US" altLang="zh-CN" sz="1200" dirty="0" err="1"/>
              <a:t>Wenwu</a:t>
            </a:r>
            <a:r>
              <a:rPr lang="en-US" altLang="zh-CN" sz="1200" dirty="0"/>
              <a:t> Zhu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FEMA: Flexible Evolutionary Multi-faceted Analysis for Dynamic Behavioral Pattern Discovery. </a:t>
            </a:r>
            <a:r>
              <a:rPr lang="en-US" altLang="zh-CN" sz="1200" i="1" dirty="0"/>
              <a:t>The 20th ACM SIGKDD International Conference on Knowledge Discovery and Data Mining (KDD)</a:t>
            </a:r>
            <a:r>
              <a:rPr lang="en-US" altLang="zh-CN" sz="1200" dirty="0"/>
              <a:t>, 2014.</a:t>
            </a:r>
          </a:p>
        </p:txBody>
      </p:sp>
    </p:spTree>
    <p:extLst>
      <p:ext uri="{BB962C8B-B14F-4D97-AF65-F5344CB8AC3E}">
        <p14:creationId xmlns:p14="http://schemas.microsoft.com/office/powerpoint/2010/main" val="73661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Outline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Social contextual recommendation [CIKM’12+TKDE’14]</a:t>
            </a:r>
            <a:endParaRPr lang="en-US" altLang="zh-CN" sz="2400" dirty="0"/>
          </a:p>
          <a:p>
            <a:r>
              <a:rPr lang="en-US" altLang="zh-CN" sz="2400" dirty="0" smtClean="0"/>
              <a:t>Cross-domain social recommendation [CIKM’12]</a:t>
            </a:r>
          </a:p>
          <a:p>
            <a:r>
              <a:rPr lang="en-US" altLang="zh-CN" sz="2400" dirty="0" smtClean="0"/>
              <a:t>Behavior discovery and prediction [KDD’14]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Dense bipartite core detection [PAKDD’14]</a:t>
            </a:r>
          </a:p>
          <a:p>
            <a:r>
              <a:rPr lang="en-US" altLang="zh-CN" sz="2400" dirty="0" smtClean="0"/>
              <a:t>Zombie follower detection [KDD’14]</a:t>
            </a:r>
          </a:p>
        </p:txBody>
      </p:sp>
      <p:sp>
        <p:nvSpPr>
          <p:cNvPr id="4" name="云形 3"/>
          <p:cNvSpPr/>
          <p:nvPr/>
        </p:nvSpPr>
        <p:spPr>
          <a:xfrm>
            <a:off x="6732240" y="2958976"/>
            <a:ext cx="2304256" cy="1406128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Good user-item links</a:t>
            </a:r>
            <a:endParaRPr lang="zh-CN" altLang="en-US" dirty="0"/>
          </a:p>
        </p:txBody>
      </p:sp>
      <p:sp>
        <p:nvSpPr>
          <p:cNvPr id="6" name="爆炸形 2 5"/>
          <p:cNvSpPr/>
          <p:nvPr/>
        </p:nvSpPr>
        <p:spPr>
          <a:xfrm>
            <a:off x="5580112" y="4509120"/>
            <a:ext cx="2808312" cy="1728192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Bad user-user links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Strange Behavior/Connectivity Patterns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 smtClean="0"/>
              <a:t>Strange behavior on large graph: dense bipartite cores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Twitter/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Weibo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“who-follows-whom”</a:t>
            </a:r>
          </a:p>
        </p:txBody>
      </p:sp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31" y="467395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429" y="5005959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31" y="539395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1" y="4679217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61" y="5448486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675" y="5071604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>
            <a:stCxn id="35" idx="3"/>
          </p:cNvCxnSpPr>
          <p:nvPr/>
        </p:nvCxnSpPr>
        <p:spPr>
          <a:xfrm>
            <a:off x="2279927" y="5365959"/>
            <a:ext cx="828423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614" y="4725144"/>
            <a:ext cx="2520000" cy="154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16" y="4594528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678" y="4005144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873" y="4888787"/>
            <a:ext cx="996530" cy="36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11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Strange Behavior/Connectivity Patterns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 smtClean="0"/>
              <a:t>Strange behavior on large graph: dense bipartite cores</a:t>
            </a:r>
          </a:p>
          <a:p>
            <a:pPr lvl="1"/>
            <a:r>
              <a:rPr lang="en-US" altLang="zh-CN" sz="2000" dirty="0" smtClean="0"/>
              <a:t>Twitter/</a:t>
            </a:r>
            <a:r>
              <a:rPr lang="en-US" altLang="zh-CN" sz="2000" dirty="0" err="1" smtClean="0"/>
              <a:t>Weibo</a:t>
            </a:r>
            <a:r>
              <a:rPr lang="en-US" altLang="zh-CN" sz="2000" dirty="0" smtClean="0"/>
              <a:t> “who-follows-whom”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eBay “who-reviews-what”</a:t>
            </a:r>
          </a:p>
        </p:txBody>
      </p:sp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31" y="467395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429" y="5005959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31" y="539395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>
            <a:stCxn id="35" idx="3"/>
          </p:cNvCxnSpPr>
          <p:nvPr/>
        </p:nvCxnSpPr>
        <p:spPr>
          <a:xfrm>
            <a:off x="2279927" y="5365959"/>
            <a:ext cx="828423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614" y="4725144"/>
            <a:ext cx="2520000" cy="154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16" y="4594528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487" y="4668212"/>
            <a:ext cx="720000" cy="720000"/>
          </a:xfrm>
          <a:prstGeom prst="rect">
            <a:avLst/>
          </a:prstGeom>
        </p:spPr>
      </p:pic>
      <p:pic>
        <p:nvPicPr>
          <p:cNvPr id="15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487" y="5469573"/>
            <a:ext cx="720000" cy="720000"/>
          </a:xfrm>
          <a:prstGeom prst="rect">
            <a:avLst/>
          </a:prstGeom>
        </p:spPr>
      </p:pic>
      <p:pic>
        <p:nvPicPr>
          <p:cNvPr id="16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005" y="5000221"/>
            <a:ext cx="720000" cy="720000"/>
          </a:xfrm>
          <a:prstGeom prst="rect">
            <a:avLst/>
          </a:prstGeom>
        </p:spPr>
      </p:pic>
      <p:pic>
        <p:nvPicPr>
          <p:cNvPr id="17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4005144"/>
            <a:ext cx="720000" cy="720000"/>
          </a:xfrm>
          <a:prstGeom prst="rect">
            <a:avLst/>
          </a:prstGeom>
        </p:spPr>
      </p:pic>
      <p:sp>
        <p:nvSpPr>
          <p:cNvPr id="5" name="AutoShape 4" descr="http://michaelryancahill.files.wordpress.com/2013/10/4348708850_7767fe0d4c_o-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927" y="5121546"/>
            <a:ext cx="858442" cy="17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905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Strange Behavior/Connectivity Patterns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 smtClean="0"/>
              <a:t>Strange behavior on large graph: dense bipartite cores</a:t>
            </a:r>
          </a:p>
          <a:p>
            <a:pPr lvl="1"/>
            <a:r>
              <a:rPr lang="en-US" altLang="zh-CN" sz="2000" dirty="0" smtClean="0"/>
              <a:t>Twitter/</a:t>
            </a:r>
            <a:r>
              <a:rPr lang="en-US" altLang="zh-CN" sz="2000" dirty="0" err="1" smtClean="0"/>
              <a:t>Weibo</a:t>
            </a:r>
            <a:r>
              <a:rPr lang="en-US" altLang="zh-CN" sz="2000" dirty="0" smtClean="0"/>
              <a:t> “who-follows-whom”</a:t>
            </a:r>
          </a:p>
          <a:p>
            <a:pPr lvl="1"/>
            <a:r>
              <a:rPr lang="en-US" altLang="zh-CN" sz="2000" dirty="0" smtClean="0"/>
              <a:t>eBay “who-reviews-what”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Facebook “who-likes-page”</a:t>
            </a:r>
          </a:p>
        </p:txBody>
      </p:sp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31" y="467395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429" y="5005959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31" y="539395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直接连接符 39"/>
          <p:cNvCxnSpPr>
            <a:stCxn id="35" idx="3"/>
          </p:cNvCxnSpPr>
          <p:nvPr/>
        </p:nvCxnSpPr>
        <p:spPr>
          <a:xfrm>
            <a:off x="2279927" y="5365959"/>
            <a:ext cx="828423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614" y="4725144"/>
            <a:ext cx="2520000" cy="1540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16" y="4594528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4595279"/>
            <a:ext cx="720000" cy="720000"/>
          </a:xfrm>
          <a:prstGeom prst="rect">
            <a:avLst/>
          </a:prstGeom>
        </p:spPr>
      </p:pic>
      <p:pic>
        <p:nvPicPr>
          <p:cNvPr id="15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8" y="5393950"/>
            <a:ext cx="720000" cy="720000"/>
          </a:xfrm>
          <a:prstGeom prst="rect">
            <a:avLst/>
          </a:prstGeom>
        </p:spPr>
      </p:pic>
      <p:pic>
        <p:nvPicPr>
          <p:cNvPr id="1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4976842"/>
            <a:ext cx="720000" cy="720000"/>
          </a:xfrm>
          <a:prstGeom prst="rect">
            <a:avLst/>
          </a:prstGeom>
        </p:spPr>
      </p:pic>
      <p:pic>
        <p:nvPicPr>
          <p:cNvPr id="1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3953950"/>
            <a:ext cx="720000" cy="720000"/>
          </a:xfrm>
          <a:prstGeom prst="rect">
            <a:avLst/>
          </a:prstGeom>
        </p:spPr>
      </p:pic>
      <p:pic>
        <p:nvPicPr>
          <p:cNvPr id="13318" name="Picture 6" descr="http://upload.wikimedia.org/wikipedia/commons/1/13/Facebook_like_thum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38" y="4595279"/>
            <a:ext cx="720000" cy="61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60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Strange Behavior/Connectivity Patterns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Problem</a:t>
            </a:r>
          </a:p>
          <a:p>
            <a:pPr lvl="1"/>
            <a:r>
              <a:rPr lang="en-US" altLang="zh-CN" sz="2000" dirty="0" smtClean="0"/>
              <a:t>Strange behavior on large graph: dense bipartite cores</a:t>
            </a:r>
          </a:p>
          <a:p>
            <a:pPr lvl="1"/>
            <a:r>
              <a:rPr lang="en-US" altLang="zh-CN" sz="2000" dirty="0" smtClean="0"/>
              <a:t>Twitter/</a:t>
            </a:r>
            <a:r>
              <a:rPr lang="en-US" altLang="zh-CN" sz="2000" dirty="0" err="1" smtClean="0"/>
              <a:t>Weibo</a:t>
            </a:r>
            <a:r>
              <a:rPr lang="en-US" altLang="zh-CN" sz="2000" dirty="0" smtClean="0"/>
              <a:t> “who-follows-whom”</a:t>
            </a:r>
          </a:p>
          <a:p>
            <a:pPr lvl="1"/>
            <a:r>
              <a:rPr lang="en-US" altLang="zh-CN" sz="2000" dirty="0" smtClean="0"/>
              <a:t>eBay “who-reviews-what”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Facebook “who-likes-page”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“Lockstep” behavior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Given </a:t>
            </a:r>
          </a:p>
          <a:p>
            <a:pPr lvl="1"/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endParaRPr lang="en-US" altLang="zh-CN" sz="2000" dirty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Usually we have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06" y="5520762"/>
            <a:ext cx="1212404" cy="1209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Content Placeholder 11"/>
          <p:cNvPicPr>
            <a:picLocks noChangeAspect="1"/>
          </p:cNvPicPr>
          <p:nvPr/>
        </p:nvPicPr>
        <p:blipFill rotWithShape="1">
          <a:blip r:embed="rId3"/>
          <a:srcRect t="315" b="-279"/>
          <a:stretch/>
        </p:blipFill>
        <p:spPr>
          <a:xfrm>
            <a:off x="2123728" y="4293095"/>
            <a:ext cx="1228089" cy="12276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3491880" y="4221088"/>
            <a:ext cx="135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cs typeface="Times New Roman" panose="02020603050405020304" pitchFamily="18" charset="0"/>
              </a:rPr>
              <a:t>reordering</a:t>
            </a:r>
          </a:p>
        </p:txBody>
      </p:sp>
      <p:cxnSp>
        <p:nvCxnSpPr>
          <p:cNvPr id="20" name="Straight Arrow Connector 30"/>
          <p:cNvCxnSpPr/>
          <p:nvPr/>
        </p:nvCxnSpPr>
        <p:spPr>
          <a:xfrm>
            <a:off x="3491880" y="4621198"/>
            <a:ext cx="13532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293162"/>
            <a:ext cx="2007639" cy="12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65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Strange Behavior/Connectivity Patterns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Challenges</a:t>
            </a:r>
          </a:p>
          <a:p>
            <a:pPr lvl="1"/>
            <a:r>
              <a:rPr lang="en-US" altLang="zh-CN" sz="2000" b="1" dirty="0" smtClean="0">
                <a:solidFill>
                  <a:schemeClr val="tx1"/>
                </a:solidFill>
              </a:rPr>
              <a:t>“Lockstep” behavior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Overlapping</a:t>
            </a:r>
          </a:p>
          <a:p>
            <a:pPr lvl="1"/>
            <a:endParaRPr lang="en-US" altLang="zh-CN" sz="2000" dirty="0" smtClean="0">
              <a:solidFill>
                <a:schemeClr val="tx1"/>
              </a:solidFill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58" y="3861048"/>
            <a:ext cx="3879370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508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Strange Behavior/Connectivity Patterns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Challenges</a:t>
            </a:r>
          </a:p>
          <a:p>
            <a:pPr lvl="1"/>
            <a:r>
              <a:rPr lang="en-US" altLang="zh-CN" sz="2000" b="1" dirty="0" smtClean="0">
                <a:solidFill>
                  <a:schemeClr val="tx1"/>
                </a:solidFill>
              </a:rPr>
              <a:t>“Lockstep” behavior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Overlapping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Camouflage</a:t>
            </a:r>
          </a:p>
          <a:p>
            <a:pPr lvl="1"/>
            <a:endParaRPr lang="en-US" altLang="zh-CN" sz="2000" dirty="0" smtClean="0">
              <a:solidFill>
                <a:schemeClr val="tx1"/>
              </a:solidFill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861048"/>
            <a:ext cx="3074431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928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</a:rPr>
              <a:t>Strange Behavior/Connectivity Patterns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Challenges</a:t>
            </a:r>
          </a:p>
          <a:p>
            <a:pPr lvl="1"/>
            <a:r>
              <a:rPr lang="en-US" altLang="zh-CN" sz="2000" b="1" dirty="0" smtClean="0">
                <a:solidFill>
                  <a:schemeClr val="tx1"/>
                </a:solidFill>
              </a:rPr>
              <a:t>“Lockstep” behavior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Overlapping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Camouflage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Fame</a:t>
            </a:r>
          </a:p>
          <a:p>
            <a:pPr lvl="1"/>
            <a:endParaRPr lang="en-US" altLang="zh-CN" sz="2000" dirty="0" smtClean="0">
              <a:solidFill>
                <a:schemeClr val="tx1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861048"/>
            <a:ext cx="320890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46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3392813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User-user link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User-item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l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Normal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Anomalous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6807" y="2852936"/>
            <a:ext cx="547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User diversity </a:t>
            </a:r>
            <a:r>
              <a:rPr lang="en-US" altLang="zh-CN" dirty="0"/>
              <a:t>[Lu et al. </a:t>
            </a:r>
            <a:r>
              <a:rPr lang="en-US" altLang="zh-CN" dirty="0" err="1"/>
              <a:t>Multimed</a:t>
            </a:r>
            <a:r>
              <a:rPr lang="en-US" altLang="zh-CN" dirty="0"/>
              <a:t> Tools </a:t>
            </a:r>
            <a:r>
              <a:rPr lang="en-US" altLang="zh-CN" dirty="0" err="1"/>
              <a:t>Appl</a:t>
            </a:r>
            <a:r>
              <a:rPr lang="en-US" altLang="zh-CN" dirty="0"/>
              <a:t> 2012] </a:t>
            </a:r>
            <a:endParaRPr lang="zh-CN" altLang="en-US" dirty="0"/>
          </a:p>
        </p:txBody>
      </p:sp>
      <p:pic>
        <p:nvPicPr>
          <p:cNvPr id="2050" name="Picture 2" descr="http://www.meng-jiang.com/images/thumb-liu-mta1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282" y="3428892"/>
            <a:ext cx="5040000" cy="151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07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SVD Reminder</a:t>
            </a:r>
            <a:endParaRPr lang="en-US" dirty="0">
              <a:latin typeface="+mn-lt"/>
            </a:endParaRPr>
          </a:p>
        </p:txBody>
      </p:sp>
      <p:sp>
        <p:nvSpPr>
          <p:cNvPr id="114" name="矩形 6"/>
          <p:cNvSpPr/>
          <p:nvPr/>
        </p:nvSpPr>
        <p:spPr>
          <a:xfrm>
            <a:off x="5621076" y="2408513"/>
            <a:ext cx="1440000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5" name="矩形 7"/>
          <p:cNvSpPr/>
          <p:nvPr/>
        </p:nvSpPr>
        <p:spPr>
          <a:xfrm>
            <a:off x="6400599" y="2822646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6" name="矩形 8"/>
          <p:cNvSpPr/>
          <p:nvPr/>
        </p:nvSpPr>
        <p:spPr>
          <a:xfrm>
            <a:off x="6400599" y="2473476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7" name="矩形 9"/>
          <p:cNvSpPr/>
          <p:nvPr/>
        </p:nvSpPr>
        <p:spPr>
          <a:xfrm>
            <a:off x="6726574" y="2822646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8" name="矩形 10"/>
          <p:cNvSpPr/>
          <p:nvPr/>
        </p:nvSpPr>
        <p:spPr>
          <a:xfrm>
            <a:off x="6726574" y="2469550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19" name="矩形 11"/>
          <p:cNvSpPr/>
          <p:nvPr/>
        </p:nvSpPr>
        <p:spPr>
          <a:xfrm>
            <a:off x="6071444" y="3155258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0" name="笑脸 12"/>
          <p:cNvSpPr/>
          <p:nvPr/>
        </p:nvSpPr>
        <p:spPr>
          <a:xfrm>
            <a:off x="5693256" y="2039863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1" name="笑脸 13"/>
          <p:cNvSpPr/>
          <p:nvPr/>
        </p:nvSpPr>
        <p:spPr>
          <a:xfrm>
            <a:off x="6053468" y="2039863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2" name="笑脸 14"/>
          <p:cNvSpPr/>
          <p:nvPr/>
        </p:nvSpPr>
        <p:spPr>
          <a:xfrm>
            <a:off x="6400599" y="2039863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3" name="笑脸 15"/>
          <p:cNvSpPr/>
          <p:nvPr/>
        </p:nvSpPr>
        <p:spPr>
          <a:xfrm>
            <a:off x="6733681" y="2039863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4" name="笑脸 16"/>
          <p:cNvSpPr/>
          <p:nvPr/>
        </p:nvSpPr>
        <p:spPr>
          <a:xfrm>
            <a:off x="5333044" y="2494712"/>
            <a:ext cx="216000" cy="216000"/>
          </a:xfrm>
          <a:prstGeom prst="smileyFac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5" name="笑脸 17"/>
          <p:cNvSpPr/>
          <p:nvPr/>
        </p:nvSpPr>
        <p:spPr>
          <a:xfrm>
            <a:off x="5333044" y="2843619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6" name="笑脸 18"/>
          <p:cNvSpPr/>
          <p:nvPr/>
        </p:nvSpPr>
        <p:spPr>
          <a:xfrm>
            <a:off x="5333044" y="3181877"/>
            <a:ext cx="216000" cy="216000"/>
          </a:xfrm>
          <a:prstGeom prst="smileyFac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7" name="笑脸 19"/>
          <p:cNvSpPr/>
          <p:nvPr/>
        </p:nvSpPr>
        <p:spPr>
          <a:xfrm>
            <a:off x="5333044" y="3505876"/>
            <a:ext cx="216000" cy="216000"/>
          </a:xfrm>
          <a:prstGeom prst="smileyFac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8" name="笑脸 20"/>
          <p:cNvSpPr/>
          <p:nvPr/>
        </p:nvSpPr>
        <p:spPr>
          <a:xfrm>
            <a:off x="2287539" y="1803196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29" name="笑脸 21"/>
          <p:cNvSpPr/>
          <p:nvPr/>
        </p:nvSpPr>
        <p:spPr>
          <a:xfrm>
            <a:off x="2543683" y="2432563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0" name="笑脸 22"/>
          <p:cNvSpPr/>
          <p:nvPr/>
        </p:nvSpPr>
        <p:spPr>
          <a:xfrm>
            <a:off x="3437080" y="2432563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31" name="笑脸 23"/>
          <p:cNvSpPr/>
          <p:nvPr/>
        </p:nvSpPr>
        <p:spPr>
          <a:xfrm>
            <a:off x="2287539" y="3092589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32" name="直接箭头连接符 24"/>
          <p:cNvCxnSpPr>
            <a:stCxn id="128" idx="6"/>
            <a:endCxn id="130" idx="1"/>
          </p:cNvCxnSpPr>
          <p:nvPr/>
        </p:nvCxnSpPr>
        <p:spPr>
          <a:xfrm>
            <a:off x="2503539" y="1911196"/>
            <a:ext cx="965173" cy="552999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25"/>
          <p:cNvCxnSpPr>
            <a:stCxn id="129" idx="6"/>
            <a:endCxn id="130" idx="2"/>
          </p:cNvCxnSpPr>
          <p:nvPr/>
        </p:nvCxnSpPr>
        <p:spPr>
          <a:xfrm>
            <a:off x="2759683" y="2540563"/>
            <a:ext cx="677397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26"/>
          <p:cNvCxnSpPr>
            <a:stCxn id="131" idx="6"/>
            <a:endCxn id="130" idx="3"/>
          </p:cNvCxnSpPr>
          <p:nvPr/>
        </p:nvCxnSpPr>
        <p:spPr>
          <a:xfrm flipV="1">
            <a:off x="2503539" y="2616931"/>
            <a:ext cx="965173" cy="583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接箭头连接符 27"/>
          <p:cNvCxnSpPr>
            <a:stCxn id="129" idx="4"/>
            <a:endCxn id="131" idx="0"/>
          </p:cNvCxnSpPr>
          <p:nvPr/>
        </p:nvCxnSpPr>
        <p:spPr>
          <a:xfrm flipH="1">
            <a:off x="2395539" y="2648563"/>
            <a:ext cx="256144" cy="4440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28"/>
          <p:cNvCxnSpPr>
            <a:stCxn id="128" idx="4"/>
            <a:endCxn id="131" idx="0"/>
          </p:cNvCxnSpPr>
          <p:nvPr/>
        </p:nvCxnSpPr>
        <p:spPr>
          <a:xfrm>
            <a:off x="2395539" y="2019196"/>
            <a:ext cx="0" cy="10733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箭头连接符 29"/>
          <p:cNvCxnSpPr/>
          <p:nvPr/>
        </p:nvCxnSpPr>
        <p:spPr>
          <a:xfrm>
            <a:off x="3070221" y="3416590"/>
            <a:ext cx="79698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070221" y="304725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follow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895843" y="3567687"/>
            <a:ext cx="2005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cs typeface="Times New Roman" panose="02020603050405020304" pitchFamily="18" charset="0"/>
              </a:rPr>
              <a:t>Graph Structure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022006" y="3829532"/>
            <a:ext cx="2137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 smtClean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860226" y="16397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cs typeface="Times New Roman" panose="02020603050405020304" pitchFamily="18" charset="0"/>
              </a:rPr>
              <a:t>followee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 rot="16200000">
            <a:off x="4571515" y="293779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follower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3" name="矩形 37"/>
          <p:cNvSpPr/>
          <p:nvPr/>
        </p:nvSpPr>
        <p:spPr>
          <a:xfrm>
            <a:off x="5693256" y="3155258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4" name="矩形 38"/>
          <p:cNvSpPr/>
          <p:nvPr/>
        </p:nvSpPr>
        <p:spPr>
          <a:xfrm>
            <a:off x="6400599" y="3466000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5" name="矩形 40"/>
          <p:cNvSpPr/>
          <p:nvPr/>
        </p:nvSpPr>
        <p:spPr>
          <a:xfrm>
            <a:off x="5644226" y="2464195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sym typeface="Symbol"/>
              </a:rPr>
              <a:t>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6" name="矩形 41"/>
          <p:cNvSpPr/>
          <p:nvPr/>
        </p:nvSpPr>
        <p:spPr>
          <a:xfrm>
            <a:off x="5968567" y="2735619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sym typeface="Symbol"/>
              </a:rPr>
              <a:t>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7" name="矩形 42"/>
          <p:cNvSpPr/>
          <p:nvPr/>
        </p:nvSpPr>
        <p:spPr>
          <a:xfrm>
            <a:off x="6316572" y="3047258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sym typeface="Symbol"/>
              </a:rPr>
              <a:t>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8" name="矩形 43"/>
          <p:cNvSpPr/>
          <p:nvPr/>
        </p:nvSpPr>
        <p:spPr>
          <a:xfrm>
            <a:off x="6726574" y="3416590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sym typeface="Symbol"/>
              </a:rPr>
              <a:t>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49" name="矩形 22"/>
          <p:cNvSpPr/>
          <p:nvPr/>
        </p:nvSpPr>
        <p:spPr>
          <a:xfrm>
            <a:off x="5622237" y="5378922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0" name="矩形 23"/>
          <p:cNvSpPr/>
          <p:nvPr/>
        </p:nvSpPr>
        <p:spPr>
          <a:xfrm>
            <a:off x="6220323" y="5381181"/>
            <a:ext cx="504056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1" name="矩形 24"/>
          <p:cNvSpPr/>
          <p:nvPr/>
        </p:nvSpPr>
        <p:spPr>
          <a:xfrm rot="16200000">
            <a:off x="7269293" y="4941430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2" name="笑脸 25"/>
          <p:cNvSpPr/>
          <p:nvPr/>
        </p:nvSpPr>
        <p:spPr>
          <a:xfrm>
            <a:off x="5325077" y="5471612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3" name="笑脸 26"/>
          <p:cNvSpPr/>
          <p:nvPr/>
        </p:nvSpPr>
        <p:spPr>
          <a:xfrm>
            <a:off x="5325077" y="5820519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4" name="笑脸 27"/>
          <p:cNvSpPr/>
          <p:nvPr/>
        </p:nvSpPr>
        <p:spPr>
          <a:xfrm>
            <a:off x="5325077" y="6158777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5" name="笑脸 28"/>
          <p:cNvSpPr/>
          <p:nvPr/>
        </p:nvSpPr>
        <p:spPr>
          <a:xfrm>
            <a:off x="5325077" y="6482776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6" name="笑脸 29"/>
          <p:cNvSpPr/>
          <p:nvPr/>
        </p:nvSpPr>
        <p:spPr>
          <a:xfrm>
            <a:off x="6848190" y="5089232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7" name="笑脸 30"/>
          <p:cNvSpPr/>
          <p:nvPr/>
        </p:nvSpPr>
        <p:spPr>
          <a:xfrm>
            <a:off x="7208402" y="5089232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8" name="笑脸 31"/>
          <p:cNvSpPr/>
          <p:nvPr/>
        </p:nvSpPr>
        <p:spPr>
          <a:xfrm>
            <a:off x="7555533" y="5089232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59" name="笑脸 32"/>
          <p:cNvSpPr/>
          <p:nvPr/>
        </p:nvSpPr>
        <p:spPr>
          <a:xfrm>
            <a:off x="7888615" y="5089232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0" name="TextBox 159"/>
          <p:cNvSpPr txBox="1"/>
          <p:nvPr/>
        </p:nvSpPr>
        <p:spPr>
          <a:xfrm>
            <a:off x="6980948" y="46891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cs typeface="Times New Roman" panose="02020603050405020304" pitchFamily="18" charset="0"/>
              </a:rPr>
              <a:t>followee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 rot="16200000">
            <a:off x="4556588" y="58912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follower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62" name="矩形 38"/>
          <p:cNvSpPr/>
          <p:nvPr/>
        </p:nvSpPr>
        <p:spPr>
          <a:xfrm>
            <a:off x="5671262" y="5471612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3" name="矩形 39"/>
          <p:cNvSpPr/>
          <p:nvPr/>
        </p:nvSpPr>
        <p:spPr>
          <a:xfrm>
            <a:off x="5671262" y="5804147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4" name="矩形 40"/>
          <p:cNvSpPr/>
          <p:nvPr/>
        </p:nvSpPr>
        <p:spPr>
          <a:xfrm>
            <a:off x="5661905" y="6141724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5" name="矩形 41"/>
          <p:cNvSpPr/>
          <p:nvPr/>
        </p:nvSpPr>
        <p:spPr>
          <a:xfrm>
            <a:off x="5661905" y="6457341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6" name="矩形 42"/>
          <p:cNvSpPr/>
          <p:nvPr/>
        </p:nvSpPr>
        <p:spPr>
          <a:xfrm rot="16200000">
            <a:off x="7579038" y="5406585"/>
            <a:ext cx="168990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7" name="矩形 43"/>
          <p:cNvSpPr/>
          <p:nvPr/>
        </p:nvSpPr>
        <p:spPr>
          <a:xfrm rot="16200000">
            <a:off x="7912314" y="5406780"/>
            <a:ext cx="168601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8" name="矩形 44"/>
          <p:cNvSpPr/>
          <p:nvPr/>
        </p:nvSpPr>
        <p:spPr>
          <a:xfrm rot="16200000">
            <a:off x="6906873" y="5407441"/>
            <a:ext cx="18683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69" name="矩形 45"/>
          <p:cNvSpPr/>
          <p:nvPr/>
        </p:nvSpPr>
        <p:spPr>
          <a:xfrm rot="16200000">
            <a:off x="7242101" y="5403411"/>
            <a:ext cx="17533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0" name="TextBox 169"/>
          <p:cNvSpPr txBox="1"/>
          <p:nvPr/>
        </p:nvSpPr>
        <p:spPr>
          <a:xfrm rot="2308066">
            <a:off x="6332348" y="541441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71" name="矩形 51"/>
          <p:cNvSpPr/>
          <p:nvPr/>
        </p:nvSpPr>
        <p:spPr>
          <a:xfrm rot="16200000">
            <a:off x="5874139" y="6154774"/>
            <a:ext cx="246025" cy="207231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2" name="矩形 52"/>
          <p:cNvSpPr/>
          <p:nvPr/>
        </p:nvSpPr>
        <p:spPr>
          <a:xfrm>
            <a:off x="5903734" y="6453327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3" name="矩形 53"/>
          <p:cNvSpPr/>
          <p:nvPr/>
        </p:nvSpPr>
        <p:spPr>
          <a:xfrm>
            <a:off x="5903734" y="5808951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4" name="矩形 54"/>
          <p:cNvSpPr/>
          <p:nvPr/>
        </p:nvSpPr>
        <p:spPr>
          <a:xfrm>
            <a:off x="5903734" y="5471612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5" name="矩形 55"/>
          <p:cNvSpPr/>
          <p:nvPr/>
        </p:nvSpPr>
        <p:spPr>
          <a:xfrm rot="16200000">
            <a:off x="6915795" y="5643761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6" name="矩形 56"/>
          <p:cNvSpPr/>
          <p:nvPr/>
        </p:nvSpPr>
        <p:spPr>
          <a:xfrm rot="16200000">
            <a:off x="7247911" y="5643761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7" name="矩形 57"/>
          <p:cNvSpPr/>
          <p:nvPr/>
        </p:nvSpPr>
        <p:spPr>
          <a:xfrm>
            <a:off x="7555533" y="5669844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8" name="矩形 58"/>
          <p:cNvSpPr/>
          <p:nvPr/>
        </p:nvSpPr>
        <p:spPr>
          <a:xfrm>
            <a:off x="7888614" y="5669844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79" name="TextBox 178"/>
          <p:cNvSpPr txBox="1"/>
          <p:nvPr/>
        </p:nvSpPr>
        <p:spPr>
          <a:xfrm>
            <a:off x="5520492" y="5012995"/>
            <a:ext cx="72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4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1400" b="1" baseline="-250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1400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1400" b="1" baseline="-25000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sz="1400" b="1" baseline="-25000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 rot="5400000">
            <a:off x="8017238" y="5486856"/>
            <a:ext cx="722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4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sz="1400" b="1" baseline="-250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1400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sz="1400" b="1" baseline="-25000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sz="1400" b="1" baseline="-25000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1" name="直接箭头连接符 60"/>
          <p:cNvCxnSpPr/>
          <p:nvPr/>
        </p:nvCxnSpPr>
        <p:spPr>
          <a:xfrm flipV="1">
            <a:off x="1550996" y="5012460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61"/>
          <p:cNvCxnSpPr/>
          <p:nvPr/>
        </p:nvCxnSpPr>
        <p:spPr>
          <a:xfrm>
            <a:off x="1550996" y="6100505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2562003" y="5900450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b="1" baseline="-250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1114577" y="4862257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b="1" baseline="-25000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85" name="直接箭头连接符 64"/>
          <p:cNvCxnSpPr/>
          <p:nvPr/>
        </p:nvCxnSpPr>
        <p:spPr>
          <a:xfrm flipV="1">
            <a:off x="3081477" y="5012460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接箭头连接符 65"/>
          <p:cNvCxnSpPr/>
          <p:nvPr/>
        </p:nvCxnSpPr>
        <p:spPr>
          <a:xfrm>
            <a:off x="3081477" y="6100505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4092484" y="590045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645058" y="486225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b="1" baseline="-25000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sp>
        <p:nvSpPr>
          <p:cNvPr id="189" name="笑脸 68"/>
          <p:cNvSpPr/>
          <p:nvPr/>
        </p:nvSpPr>
        <p:spPr>
          <a:xfrm>
            <a:off x="2381638" y="5792450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0" name="笑脸 69"/>
          <p:cNvSpPr/>
          <p:nvPr/>
        </p:nvSpPr>
        <p:spPr>
          <a:xfrm>
            <a:off x="2078223" y="5792450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1" name="笑脸 70"/>
          <p:cNvSpPr/>
          <p:nvPr/>
        </p:nvSpPr>
        <p:spPr>
          <a:xfrm>
            <a:off x="1602764" y="579245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2" name="笑脸 71"/>
          <p:cNvSpPr/>
          <p:nvPr/>
        </p:nvSpPr>
        <p:spPr>
          <a:xfrm>
            <a:off x="1602764" y="5017224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3" name="笑脸 72"/>
          <p:cNvSpPr/>
          <p:nvPr/>
        </p:nvSpPr>
        <p:spPr>
          <a:xfrm>
            <a:off x="3890687" y="5842091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4" name="笑脸 73"/>
          <p:cNvSpPr/>
          <p:nvPr/>
        </p:nvSpPr>
        <p:spPr>
          <a:xfrm>
            <a:off x="3402095" y="583685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5" name="笑脸 74"/>
          <p:cNvSpPr/>
          <p:nvPr/>
        </p:nvSpPr>
        <p:spPr>
          <a:xfrm>
            <a:off x="3141324" y="501722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6" name="笑脸 75"/>
          <p:cNvSpPr/>
          <p:nvPr/>
        </p:nvSpPr>
        <p:spPr>
          <a:xfrm>
            <a:off x="3141313" y="5294998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97" name="TextBox 196"/>
          <p:cNvSpPr txBox="1"/>
          <p:nvPr/>
        </p:nvSpPr>
        <p:spPr>
          <a:xfrm>
            <a:off x="457867" y="6276494"/>
            <a:ext cx="416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cs typeface="Times New Roman" panose="02020603050405020304" pitchFamily="18" charset="0"/>
              </a:rPr>
              <a:t>“Spectral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Subspace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Plot”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214050" y="4400592"/>
            <a:ext cx="416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cs typeface="Times New Roman" panose="02020603050405020304" pitchFamily="18" charset="0"/>
              </a:rPr>
              <a:t>Pairs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of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singular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vectors: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4728098" y="4344971"/>
            <a:ext cx="41603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cs typeface="Times New Roman" panose="02020603050405020304" pitchFamily="18" charset="0"/>
              </a:rPr>
              <a:t>SVD: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A=USV</a:t>
            </a:r>
            <a:r>
              <a:rPr lang="en-US" altLang="zh-CN" sz="2000" baseline="30000" dirty="0" smtClean="0"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00" name="矩形 76"/>
          <p:cNvSpPr/>
          <p:nvPr/>
        </p:nvSpPr>
        <p:spPr>
          <a:xfrm>
            <a:off x="6260449" y="2423975"/>
            <a:ext cx="851383" cy="8392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7030A0"/>
              </a:solidFill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7045466" y="215085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sp>
        <p:nvSpPr>
          <p:cNvPr id="202" name="矩形 77"/>
          <p:cNvSpPr/>
          <p:nvPr/>
        </p:nvSpPr>
        <p:spPr>
          <a:xfrm>
            <a:off x="5628119" y="3047258"/>
            <a:ext cx="772480" cy="41874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203" name="TextBox 202"/>
          <p:cNvSpPr txBox="1"/>
          <p:nvPr/>
        </p:nvSpPr>
        <p:spPr>
          <a:xfrm>
            <a:off x="5755032" y="3368727"/>
            <a:ext cx="312906" cy="36933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b="1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弧形 2"/>
          <p:cNvSpPr/>
          <p:nvPr/>
        </p:nvSpPr>
        <p:spPr>
          <a:xfrm rot="20164964">
            <a:off x="4058798" y="4044007"/>
            <a:ext cx="914400" cy="914400"/>
          </a:xfrm>
          <a:prstGeom prst="arc">
            <a:avLst>
              <a:gd name="adj1" fmla="val 16200000"/>
              <a:gd name="adj2" fmla="val 10800000"/>
            </a:avLst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36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latin typeface="+mn-ea"/>
                <a:ea typeface="+mn-ea"/>
              </a:rPr>
              <a:t>Lockstep and Spectral</a:t>
            </a:r>
            <a:r>
              <a:rPr lang="zh-CN" altLang="en-US" dirty="0" smtClean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Subspace</a:t>
            </a:r>
            <a:r>
              <a:rPr lang="zh-CN" altLang="en-US" dirty="0" smtClean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Plot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#0: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lockstep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random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power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graph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nodes,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edges</a:t>
            </a:r>
          </a:p>
          <a:p>
            <a:r>
              <a:rPr lang="en-US" altLang="zh-CN" sz="2400" dirty="0" smtClean="0"/>
              <a:t>Random</a:t>
            </a:r>
            <a:r>
              <a:rPr lang="zh-CN" altLang="en-US" sz="2400" dirty="0" smtClean="0"/>
              <a:t>             </a:t>
            </a:r>
            <a:r>
              <a:rPr lang="en-US" altLang="zh-CN" sz="2400" dirty="0" smtClean="0"/>
              <a:t>“Scatter”</a:t>
            </a: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96" y="3960507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97" y="3861729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658835" y="3400064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26454" y="3400064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Plot</a:t>
            </a:r>
          </a:p>
        </p:txBody>
      </p:sp>
      <p:cxnSp>
        <p:nvCxnSpPr>
          <p:cNvPr id="8" name="直接箭头连接符 24"/>
          <p:cNvCxnSpPr/>
          <p:nvPr/>
        </p:nvCxnSpPr>
        <p:spPr>
          <a:xfrm>
            <a:off x="2123728" y="2949222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52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ea"/>
              </a:rPr>
              <a:t>Lockstep and Spectral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Subspace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#1: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non-overlapping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lockstep</a:t>
            </a:r>
          </a:p>
          <a:p>
            <a:r>
              <a:rPr lang="en-US" altLang="zh-CN" sz="2400" dirty="0" smtClean="0"/>
              <a:t>“Blocks”</a:t>
            </a:r>
            <a:r>
              <a:rPr lang="zh-CN" altLang="en-US" sz="2400" dirty="0" smtClean="0"/>
              <a:t>            </a:t>
            </a:r>
            <a:r>
              <a:rPr lang="en-US" altLang="zh-CN" sz="2400" dirty="0" smtClean="0"/>
              <a:t>“Rays”</a:t>
            </a:r>
            <a:endParaRPr lang="en-US" sz="2400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2044321" y="2636912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0" y="3606502"/>
            <a:ext cx="8640000" cy="267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36724" y="3137695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4343" y="3137695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36424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ea"/>
              </a:rPr>
              <a:t>Lockstep and Spectral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Subspace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#2: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non-overlapping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lockstep</a:t>
            </a:r>
          </a:p>
          <a:p>
            <a:r>
              <a:rPr lang="en-US" altLang="zh-CN" sz="2400" dirty="0" smtClean="0"/>
              <a:t>“Blocks;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density”</a:t>
            </a:r>
            <a:r>
              <a:rPr lang="zh-CN" altLang="en-US" sz="2400" dirty="0" smtClean="0"/>
              <a:t>            </a:t>
            </a:r>
            <a:r>
              <a:rPr lang="en-US" altLang="zh-CN" sz="2400" dirty="0" smtClean="0"/>
              <a:t>Elongation</a:t>
            </a:r>
            <a:endParaRPr lang="en-US" sz="2400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3650353" y="2636912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36724" y="3111350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3111350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573015"/>
            <a:ext cx="8255398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575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ea"/>
              </a:rPr>
              <a:t>Lockstep and Spectral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Subspace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#3: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non-overlapping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lockstep</a:t>
            </a:r>
          </a:p>
          <a:p>
            <a:r>
              <a:rPr lang="en-US" altLang="zh-CN" sz="2400" dirty="0" smtClean="0"/>
              <a:t>“</a:t>
            </a:r>
            <a:r>
              <a:rPr lang="en-US" altLang="zh-CN" sz="2400" b="1" dirty="0" smtClean="0"/>
              <a:t>Camouflage</a:t>
            </a:r>
            <a:r>
              <a:rPr lang="en-US" altLang="zh-CN" sz="2400" dirty="0" smtClean="0"/>
              <a:t>” (or “Fame”)</a:t>
            </a:r>
            <a:r>
              <a:rPr lang="zh-CN" altLang="en-US" sz="2400" dirty="0" smtClean="0"/>
              <a:t>            </a:t>
            </a:r>
            <a:r>
              <a:rPr lang="en-US" altLang="zh-CN" sz="2400" dirty="0" smtClean="0"/>
              <a:t>Tilting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“Rays”</a:t>
            </a:r>
            <a:endParaRPr lang="en-US" sz="2400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4499992" y="2636912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69623" y="3120917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37242" y="3120917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92" y="3616305"/>
            <a:ext cx="7297345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33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ea"/>
              </a:rPr>
              <a:t>Lockstep and Spectral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Subspace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#3: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non-overlapping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lockstep</a:t>
            </a:r>
          </a:p>
          <a:p>
            <a:r>
              <a:rPr lang="en-US" altLang="zh-CN" sz="2400" dirty="0" smtClean="0"/>
              <a:t>“Camouflage” (or “</a:t>
            </a:r>
            <a:r>
              <a:rPr lang="en-US" altLang="zh-CN" sz="2400" b="1" dirty="0" smtClean="0"/>
              <a:t>Fame</a:t>
            </a:r>
            <a:r>
              <a:rPr lang="en-US" altLang="zh-CN" sz="2400" dirty="0" smtClean="0"/>
              <a:t>”)</a:t>
            </a:r>
            <a:r>
              <a:rPr lang="zh-CN" altLang="en-US" sz="2400" dirty="0" smtClean="0"/>
              <a:t>            </a:t>
            </a:r>
            <a:r>
              <a:rPr lang="en-US" altLang="zh-CN" sz="2400" dirty="0" smtClean="0"/>
              <a:t>Tilting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“Rays”</a:t>
            </a:r>
            <a:endParaRPr lang="en-US" sz="2400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4427984" y="2636912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95234" y="3107522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3107522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234" y="3569187"/>
            <a:ext cx="7249253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669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ea"/>
              </a:rPr>
              <a:t>Lockstep and Spectral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Subspace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#4:</a:t>
            </a:r>
            <a:r>
              <a:rPr lang="zh-CN" altLang="en-US" sz="2400" dirty="0" smtClean="0"/>
              <a:t>       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?</a:t>
            </a:r>
            <a:r>
              <a:rPr lang="zh-CN" altLang="en-US" sz="2400" dirty="0" smtClean="0"/>
              <a:t>      </a:t>
            </a:r>
            <a:r>
              <a:rPr lang="en-US" altLang="zh-CN" sz="2400" dirty="0" smtClean="0"/>
              <a:t>lockstep</a:t>
            </a:r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    “?”</a:t>
            </a:r>
            <a:r>
              <a:rPr lang="zh-CN" altLang="en-US" sz="2400" dirty="0" smtClean="0"/>
              <a:t>                       </a:t>
            </a:r>
            <a:r>
              <a:rPr lang="en-US" altLang="zh-CN" sz="2400" dirty="0" smtClean="0"/>
              <a:t>“Pearls”</a:t>
            </a:r>
            <a:endParaRPr lang="en-US" sz="2400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2489516" y="2636912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24719" y="2913115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4781"/>
            <a:ext cx="9144000" cy="32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570" y="3374781"/>
            <a:ext cx="3076222" cy="28753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rgbClr val="FF0000"/>
                </a:solidFill>
              </a:rPr>
              <a:t>?</a:t>
            </a:r>
            <a:endParaRPr lang="en-US" sz="6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838" y="6250096"/>
            <a:ext cx="8863717" cy="5085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latin typeface="+mn-ea"/>
              </a:rPr>
              <a:t>Lockstep and Spectral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Subspace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Plot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#4: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overlapping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lockstep</a:t>
            </a:r>
          </a:p>
          <a:p>
            <a:r>
              <a:rPr lang="en-US" altLang="zh-CN" sz="2400" dirty="0" smtClean="0"/>
              <a:t>“</a:t>
            </a:r>
            <a:r>
              <a:rPr lang="en-US" altLang="zh-CN" sz="2400" b="1" dirty="0" smtClean="0"/>
              <a:t>Staircase</a:t>
            </a:r>
            <a:r>
              <a:rPr lang="en-US" altLang="zh-CN" sz="2400" dirty="0" smtClean="0"/>
              <a:t>”</a:t>
            </a:r>
            <a:r>
              <a:rPr lang="zh-CN" altLang="en-US" sz="2400" dirty="0" smtClean="0"/>
              <a:t>             </a:t>
            </a:r>
            <a:r>
              <a:rPr lang="en-US" altLang="zh-CN" sz="2400" dirty="0" smtClean="0"/>
              <a:t>“Pearls”</a:t>
            </a:r>
            <a:endParaRPr lang="en-US" sz="2400" dirty="0"/>
          </a:p>
        </p:txBody>
      </p:sp>
      <p:cxnSp>
        <p:nvCxnSpPr>
          <p:cNvPr id="8" name="直接箭头连接符 24"/>
          <p:cNvCxnSpPr/>
          <p:nvPr/>
        </p:nvCxnSpPr>
        <p:spPr>
          <a:xfrm>
            <a:off x="2555776" y="2636912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4918" y="2898474"/>
            <a:ext cx="2529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04343" y="29131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74781"/>
            <a:ext cx="9144000" cy="32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647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ea"/>
                <a:ea typeface="+mn-ea"/>
              </a:rPr>
              <a:t>Algorithm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Step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selection</a:t>
            </a:r>
          </a:p>
          <a:p>
            <a:pPr lvl="1"/>
            <a:r>
              <a:rPr lang="en-US" altLang="zh-CN" sz="2400" dirty="0" smtClean="0"/>
              <a:t>Spot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“Rays”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“Pearls”</a:t>
            </a:r>
          </a:p>
          <a:p>
            <a:pPr lvl="1"/>
            <a:r>
              <a:rPr lang="en-US" altLang="zh-CN" sz="2400" dirty="0" smtClean="0"/>
              <a:t>Catch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followers</a:t>
            </a:r>
          </a:p>
          <a:p>
            <a:r>
              <a:rPr lang="en-US" sz="2800" dirty="0" smtClean="0"/>
              <a:t>Step</a:t>
            </a:r>
            <a:r>
              <a:rPr lang="zh-CN" altLang="zh-CN" sz="2800" dirty="0"/>
              <a:t> </a:t>
            </a:r>
            <a:r>
              <a:rPr lang="en-US" altLang="zh-CN" sz="2800" dirty="0" smtClean="0"/>
              <a:t>2: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Belief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Propagation</a:t>
            </a:r>
            <a:endParaRPr lang="en-US" altLang="zh-CN" sz="2800" dirty="0"/>
          </a:p>
          <a:p>
            <a:pPr lvl="1"/>
            <a:r>
              <a:rPr lang="en-US" sz="2400" dirty="0" smtClean="0"/>
              <a:t>Blame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followees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strange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followers</a:t>
            </a:r>
          </a:p>
          <a:p>
            <a:pPr lvl="1"/>
            <a:r>
              <a:rPr lang="en-US" sz="2400" dirty="0" smtClean="0"/>
              <a:t>Blame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followers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strange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followees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069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n-ea"/>
                <a:ea typeface="+mn-ea"/>
              </a:rPr>
              <a:t>Automatically</a:t>
            </a:r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lang="en-US" sz="2800" dirty="0" smtClean="0">
                <a:latin typeface="+mn-ea"/>
                <a:ea typeface="+mn-ea"/>
              </a:rPr>
              <a:t>Spot</a:t>
            </a:r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lang="en-US" altLang="zh-CN" sz="2800" dirty="0" smtClean="0">
                <a:latin typeface="+mn-ea"/>
                <a:ea typeface="+mn-ea"/>
              </a:rPr>
              <a:t>“Rays”</a:t>
            </a:r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lang="en-US" altLang="zh-CN" sz="2800" dirty="0" smtClean="0">
                <a:latin typeface="+mn-ea"/>
                <a:ea typeface="+mn-ea"/>
              </a:rPr>
              <a:t>and</a:t>
            </a:r>
            <a:r>
              <a:rPr lang="zh-CN" altLang="en-US" sz="2800" dirty="0" smtClean="0">
                <a:latin typeface="+mn-ea"/>
                <a:ea typeface="+mn-ea"/>
              </a:rPr>
              <a:t> </a:t>
            </a:r>
            <a:r>
              <a:rPr lang="en-US" altLang="zh-CN" sz="2800" dirty="0" smtClean="0">
                <a:latin typeface="+mn-ea"/>
                <a:ea typeface="+mn-ea"/>
              </a:rPr>
              <a:t>“Pearls”</a:t>
            </a:r>
            <a:endParaRPr lang="en-US" sz="2800" dirty="0">
              <a:latin typeface="+mn-ea"/>
              <a:ea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95" y="2420888"/>
            <a:ext cx="7505678" cy="432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1796173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Spectral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Subspace</a:t>
            </a:r>
            <a:r>
              <a:rPr lang="zh-CN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Plot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3491" y="1796173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Polar</a:t>
            </a:r>
            <a:r>
              <a:rPr lang="zh-CN" altLang="en-US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cs typeface="Times New Roman" panose="02020603050405020304" pitchFamily="18" charset="0"/>
              </a:rPr>
              <a:t>Coordinate</a:t>
            </a:r>
            <a:endParaRPr lang="en-US" altLang="zh-CN" dirty="0"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Transform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56176" y="179617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cs typeface="Times New Roman" panose="02020603050405020304" pitchFamily="18" charset="0"/>
              </a:rPr>
              <a:t>Histograms</a:t>
            </a:r>
          </a:p>
        </p:txBody>
      </p:sp>
    </p:spTree>
    <p:extLst>
      <p:ext uri="{BB962C8B-B14F-4D97-AF65-F5344CB8AC3E}">
        <p14:creationId xmlns:p14="http://schemas.microsoft.com/office/powerpoint/2010/main" val="317888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My Research Interests</a:t>
            </a:r>
            <a:endParaRPr lang="zh-CN" altLang="en-US" dirty="0">
              <a:latin typeface="+mn-ea"/>
              <a:ea typeface="+mn-ea"/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1429441"/>
              </p:ext>
            </p:extLst>
          </p:nvPr>
        </p:nvGraphicFramePr>
        <p:xfrm>
          <a:off x="252117" y="1700808"/>
          <a:ext cx="8579295" cy="511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151"/>
                <a:gridCol w="3744416"/>
                <a:gridCol w="3466728"/>
              </a:tblGrid>
              <a:tr h="100811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Behavior</a:t>
                      </a:r>
                      <a:r>
                        <a:rPr lang="en-US" altLang="zh-CN" baseline="0" dirty="0" smtClean="0"/>
                        <a:t> prediction</a:t>
                      </a:r>
                    </a:p>
                    <a:p>
                      <a:pPr algn="ctr"/>
                      <a:r>
                        <a:rPr lang="en-US" altLang="zh-CN" baseline="0" dirty="0" smtClean="0"/>
                        <a:t>Social recommendation</a:t>
                      </a:r>
                    </a:p>
                    <a:p>
                      <a:pPr algn="ctr"/>
                      <a:r>
                        <a:rPr lang="en-US" altLang="zh-CN" baseline="0" dirty="0" smtClean="0"/>
                        <a:t>Behavior pattern discovery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51928">
                <a:tc>
                  <a:txBody>
                    <a:bodyPr/>
                    <a:lstStyle/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endParaRPr lang="en-US" altLang="zh-CN" sz="1800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1026" name="Picture 2" descr="http://www.meng-jiang.com/images/user-u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899" y="1700809"/>
            <a:ext cx="29999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meng-jiang.com/images/user-ite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716" y="1700809"/>
            <a:ext cx="2999997" cy="72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eng-jiang.com/images/normal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2735561"/>
            <a:ext cx="1080000" cy="1080000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meng-jiang.com/images/anomalou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32" y="4797152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61831" y="236622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User-user link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55059" y="236106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User-item </a:t>
            </a:r>
            <a:r>
              <a:rPr lang="en-US" altLang="zh-CN" b="1" dirty="0">
                <a:solidFill>
                  <a:srgbClr val="FF0000"/>
                </a:solidFill>
              </a:rPr>
              <a:t>l</a:t>
            </a:r>
            <a:r>
              <a:rPr lang="en-US" altLang="zh-CN" b="1" dirty="0" smtClean="0">
                <a:solidFill>
                  <a:srgbClr val="FF0000"/>
                </a:solidFill>
              </a:rPr>
              <a:t>ink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3894" y="381556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Normal use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09" y="5877152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Anomalous 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7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ea"/>
                <a:ea typeface="+mn-ea"/>
              </a:rPr>
              <a:t>BP</a:t>
            </a:r>
            <a:r>
              <a:rPr lang="en-US" altLang="zh-CN" dirty="0" smtClean="0">
                <a:latin typeface="+mn-ea"/>
                <a:ea typeface="+mn-ea"/>
              </a:rPr>
              <a:t>-based</a:t>
            </a:r>
            <a:r>
              <a:rPr lang="zh-CN" altLang="en-US" dirty="0" smtClean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Algorithm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Blame </a:t>
            </a:r>
            <a:r>
              <a:rPr lang="en-US" sz="2400" dirty="0" err="1"/>
              <a:t>followees</a:t>
            </a:r>
            <a:r>
              <a:rPr lang="en-US" sz="2400" dirty="0"/>
              <a:t> with strange followers</a:t>
            </a:r>
          </a:p>
          <a:p>
            <a:r>
              <a:rPr lang="en-US" sz="2400" dirty="0"/>
              <a:t>Blame followers with strange </a:t>
            </a:r>
            <a:r>
              <a:rPr lang="en-US" sz="2400" dirty="0" err="1"/>
              <a:t>followees</a:t>
            </a:r>
            <a:endParaRPr lang="en-US" sz="24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11" y="3181223"/>
            <a:ext cx="7965252" cy="2944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131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ea"/>
                <a:ea typeface="+mn-ea"/>
              </a:rPr>
              <a:t>Real Data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11" y="2159175"/>
            <a:ext cx="3306703" cy="198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033" y="2159174"/>
            <a:ext cx="3157879" cy="189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12" y="4509320"/>
            <a:ext cx="3306703" cy="198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033" y="4590249"/>
            <a:ext cx="3157879" cy="190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箭头连接符 24"/>
          <p:cNvCxnSpPr/>
          <p:nvPr/>
        </p:nvCxnSpPr>
        <p:spPr>
          <a:xfrm>
            <a:off x="4251285" y="3098974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24"/>
          <p:cNvCxnSpPr/>
          <p:nvPr/>
        </p:nvCxnSpPr>
        <p:spPr>
          <a:xfrm>
            <a:off x="4251285" y="5497863"/>
            <a:ext cx="934546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68888" y="4128584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cs typeface="Times New Roman" panose="02020603050405020304" pitchFamily="18" charset="0"/>
              </a:rPr>
              <a:t>“Pearls”</a:t>
            </a:r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87579" y="4137138"/>
            <a:ext cx="19239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cs typeface="Times New Roman" panose="02020603050405020304" pitchFamily="18" charset="0"/>
              </a:rPr>
              <a:t>“Staircase”</a:t>
            </a:r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8888" y="1697510"/>
            <a:ext cx="1244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cs typeface="Times New Roman" panose="02020603050405020304" pitchFamily="18" charset="0"/>
              </a:rPr>
              <a:t>“Rays”</a:t>
            </a:r>
            <a:endParaRPr lang="zh-CN" altLang="en-US" sz="2800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13357" y="1682633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cs typeface="Times New Roman" panose="02020603050405020304" pitchFamily="18" charset="0"/>
              </a:rPr>
              <a:t>“Block”</a:t>
            </a:r>
            <a:endParaRPr lang="zh-CN" altLang="en-US" sz="28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4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ea"/>
                <a:ea typeface="+mn-ea"/>
              </a:rPr>
              <a:t>Real Data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064" y="1906777"/>
            <a:ext cx="14245824" cy="449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21" y="2135181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21" y="4933144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1865510" y="3863181"/>
            <a:ext cx="0" cy="106996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77"/>
          <p:cNvSpPr/>
          <p:nvPr/>
        </p:nvSpPr>
        <p:spPr>
          <a:xfrm>
            <a:off x="3547533" y="1856242"/>
            <a:ext cx="4975578" cy="45408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2621" y="1673516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“Rays”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2621" y="4471479"/>
            <a:ext cx="114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“Block”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30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Real Data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66222" y="4044870"/>
            <a:ext cx="0" cy="8139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8691" y="1704298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“Pearls”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8690" y="445315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“Staircase”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90" y="2060848"/>
            <a:ext cx="3306703" cy="198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14" y="4858811"/>
            <a:ext cx="3157879" cy="190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765968" y="1715801"/>
            <a:ext cx="955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dirty="0" smtClean="0">
                <a:cs typeface="Times New Roman" panose="02020603050405020304" pitchFamily="18" charset="0"/>
              </a:rPr>
              <a:t>3,188</a:t>
            </a:r>
          </a:p>
          <a:p>
            <a:pPr marL="0" lvl="1"/>
            <a:r>
              <a:rPr lang="en-US" altLang="zh-CN" sz="2400" dirty="0" smtClean="0">
                <a:cs typeface="Times New Roman" panose="02020603050405020304" pitchFamily="18" charset="0"/>
              </a:rPr>
              <a:t>in F</a:t>
            </a:r>
            <a:r>
              <a:rPr lang="en-US" altLang="zh-CN" sz="2400" baseline="-25000" dirty="0" smtClean="0">
                <a:cs typeface="Times New Roman" panose="02020603050405020304" pitchFamily="18" charset="0"/>
              </a:rPr>
              <a:t>1</a:t>
            </a:r>
            <a:endParaRPr lang="zh-CN" alt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6074079" y="1715801"/>
            <a:ext cx="955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dirty="0" smtClean="0">
                <a:cs typeface="Times New Roman" panose="02020603050405020304" pitchFamily="18" charset="0"/>
              </a:rPr>
              <a:t>7,210</a:t>
            </a:r>
          </a:p>
          <a:p>
            <a:pPr marL="0" lvl="1"/>
            <a:r>
              <a:rPr lang="en-US" altLang="zh-CN" sz="2400" dirty="0" smtClean="0">
                <a:cs typeface="Times New Roman" panose="02020603050405020304" pitchFamily="18" charset="0"/>
              </a:rPr>
              <a:t>in F</a:t>
            </a:r>
            <a:r>
              <a:rPr lang="en-US" altLang="zh-CN" sz="2400" baseline="-25000" dirty="0" smtClean="0">
                <a:cs typeface="Times New Roman" panose="02020603050405020304" pitchFamily="18" charset="0"/>
              </a:rPr>
              <a:t>2</a:t>
            </a:r>
            <a:endParaRPr lang="zh-CN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7442231" y="1715801"/>
            <a:ext cx="955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zh-CN" sz="2400" dirty="0" smtClean="0">
                <a:cs typeface="Times New Roman" panose="02020603050405020304" pitchFamily="18" charset="0"/>
              </a:rPr>
              <a:t>2,457</a:t>
            </a:r>
          </a:p>
          <a:p>
            <a:pPr marL="0" lvl="1"/>
            <a:r>
              <a:rPr lang="en-US" altLang="zh-CN" sz="2400" dirty="0" smtClean="0">
                <a:cs typeface="Times New Roman" panose="02020603050405020304" pitchFamily="18" charset="0"/>
              </a:rPr>
              <a:t>in F</a:t>
            </a:r>
            <a:r>
              <a:rPr lang="en-US" altLang="zh-CN" sz="2400" baseline="-25000" dirty="0" smtClean="0">
                <a:cs typeface="Times New Roman" panose="02020603050405020304" pitchFamily="18" charset="0"/>
              </a:rPr>
              <a:t>3</a:t>
            </a:r>
            <a:endParaRPr lang="zh-CN" altLang="en-US" sz="1400" dirty="0"/>
          </a:p>
        </p:txBody>
      </p:sp>
      <p:cxnSp>
        <p:nvCxnSpPr>
          <p:cNvPr id="20" name="直接箭头连接符 12"/>
          <p:cNvCxnSpPr>
            <a:stCxn id="16" idx="2"/>
          </p:cNvCxnSpPr>
          <p:nvPr/>
        </p:nvCxnSpPr>
        <p:spPr>
          <a:xfrm>
            <a:off x="5243824" y="2546798"/>
            <a:ext cx="830255" cy="2295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17"/>
          <p:cNvCxnSpPr>
            <a:stCxn id="16" idx="2"/>
          </p:cNvCxnSpPr>
          <p:nvPr/>
        </p:nvCxnSpPr>
        <p:spPr>
          <a:xfrm>
            <a:off x="5243824" y="2546798"/>
            <a:ext cx="1694351" cy="2295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0"/>
          <p:cNvCxnSpPr>
            <a:stCxn id="16" idx="2"/>
          </p:cNvCxnSpPr>
          <p:nvPr/>
        </p:nvCxnSpPr>
        <p:spPr>
          <a:xfrm>
            <a:off x="5243824" y="2546798"/>
            <a:ext cx="2558447" cy="2295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3"/>
          <p:cNvCxnSpPr>
            <a:stCxn id="18" idx="2"/>
          </p:cNvCxnSpPr>
          <p:nvPr/>
        </p:nvCxnSpPr>
        <p:spPr>
          <a:xfrm flipH="1">
            <a:off x="6074080" y="2546798"/>
            <a:ext cx="477855" cy="2295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6"/>
          <p:cNvCxnSpPr>
            <a:stCxn id="18" idx="2"/>
          </p:cNvCxnSpPr>
          <p:nvPr/>
        </p:nvCxnSpPr>
        <p:spPr>
          <a:xfrm>
            <a:off x="6551935" y="2546798"/>
            <a:ext cx="386240" cy="2295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30"/>
          <p:cNvCxnSpPr>
            <a:stCxn id="19" idx="2"/>
          </p:cNvCxnSpPr>
          <p:nvPr/>
        </p:nvCxnSpPr>
        <p:spPr>
          <a:xfrm flipH="1">
            <a:off x="5319968" y="2546798"/>
            <a:ext cx="2600119" cy="2295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34"/>
          <p:cNvCxnSpPr>
            <a:stCxn id="19" idx="2"/>
          </p:cNvCxnSpPr>
          <p:nvPr/>
        </p:nvCxnSpPr>
        <p:spPr>
          <a:xfrm flipH="1">
            <a:off x="6074080" y="2546798"/>
            <a:ext cx="1846007" cy="22952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表格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836010"/>
              </p:ext>
            </p:extLst>
          </p:nvPr>
        </p:nvGraphicFramePr>
        <p:xfrm>
          <a:off x="3924569" y="5445224"/>
          <a:ext cx="5040564" cy="85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141"/>
                <a:gridCol w="1260141"/>
                <a:gridCol w="1260141"/>
                <a:gridCol w="126014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latin typeface="+mn-lt"/>
                          <a:cs typeface="Times New Roman" panose="02020603050405020304" pitchFamily="18" charset="0"/>
                        </a:rPr>
                        <a:t>“F-E”</a:t>
                      </a:r>
                      <a:endParaRPr lang="zh-CN" altLang="en-US" sz="20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+mn-lt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2400" baseline="-25000" dirty="0" smtClean="0">
                          <a:latin typeface="+mn-lt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2400" baseline="0" dirty="0" smtClean="0">
                          <a:latin typeface="+mn-lt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zh-CN" sz="2000" baseline="0" dirty="0" smtClean="0">
                          <a:latin typeface="+mn-lt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4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+mn-lt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2400" baseline="-25000" dirty="0" smtClean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2400" baseline="0" dirty="0" smtClean="0">
                          <a:latin typeface="+mn-lt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zh-CN" sz="2000" baseline="0" dirty="0" smtClean="0">
                          <a:latin typeface="+mn-lt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2400" dirty="0" smtClean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+mn-lt"/>
                          <a:cs typeface="Times New Roman" panose="02020603050405020304" pitchFamily="18" charset="0"/>
                        </a:rPr>
                        <a:t>F</a:t>
                      </a:r>
                      <a:r>
                        <a:rPr lang="en-US" altLang="zh-CN" sz="2400" baseline="-25000" dirty="0" smtClean="0">
                          <a:latin typeface="+mn-lt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en-US" altLang="zh-CN" sz="2400" baseline="0" dirty="0" smtClean="0">
                          <a:latin typeface="+mn-lt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altLang="zh-CN" sz="2000" baseline="0" dirty="0" smtClean="0">
                          <a:latin typeface="+mn-lt"/>
                          <a:cs typeface="Times New Roman" panose="02020603050405020304" pitchFamily="18" charset="0"/>
                        </a:rPr>
                        <a:t>…</a:t>
                      </a:r>
                      <a:endParaRPr lang="zh-CN" altLang="en-US" sz="1400" dirty="0" smtClean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latin typeface="+mn-lt"/>
                          <a:cs typeface="Times New Roman" panose="02020603050405020304" pitchFamily="18" charset="0"/>
                        </a:rPr>
                        <a:t>Density</a:t>
                      </a:r>
                      <a:endParaRPr lang="zh-CN" altLang="en-US" sz="2000" b="1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dirty="0" smtClean="0">
                          <a:latin typeface="+mn-lt"/>
                          <a:cs typeface="Times New Roman" panose="02020603050405020304" pitchFamily="18" charset="0"/>
                        </a:rPr>
                        <a:t>91.3%</a:t>
                      </a:r>
                      <a:endParaRPr lang="zh-CN" altLang="en-US" sz="200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dirty="0" smtClean="0">
                          <a:latin typeface="+mn-lt"/>
                          <a:cs typeface="Times New Roman" panose="02020603050405020304" pitchFamily="18" charset="0"/>
                        </a:rPr>
                        <a:t>92.6%</a:t>
                      </a:r>
                      <a:endParaRPr lang="zh-CN" altLang="en-US" sz="200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dirty="0" smtClean="0">
                          <a:latin typeface="+mn-lt"/>
                          <a:cs typeface="Times New Roman" panose="02020603050405020304" pitchFamily="18" charset="0"/>
                        </a:rPr>
                        <a:t>89.1%</a:t>
                      </a:r>
                      <a:endParaRPr lang="zh-CN" altLang="en-US" sz="2000" u="none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995932" y="4858811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dirty="0" smtClean="0"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 smtClean="0">
                <a:cs typeface="Times New Roman" panose="02020603050405020304" pitchFamily="18" charset="0"/>
              </a:rPr>
              <a:t>1</a:t>
            </a:r>
            <a:endParaRPr lang="zh-CN" alt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5988971" y="4847623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dirty="0" smtClean="0"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 smtClean="0">
                <a:cs typeface="Times New Roman" panose="02020603050405020304" pitchFamily="18" charset="0"/>
              </a:rPr>
              <a:t>2</a:t>
            </a:r>
            <a:endParaRPr lang="zh-CN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6881923" y="4847623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dirty="0" smtClean="0"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 smtClean="0">
                <a:cs typeface="Times New Roman" panose="02020603050405020304" pitchFamily="18" charset="0"/>
              </a:rPr>
              <a:t>3</a:t>
            </a:r>
            <a:endParaRPr lang="zh-CN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7740328" y="4828319"/>
            <a:ext cx="648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sz="2400" dirty="0" smtClean="0">
                <a:cs typeface="Times New Roman" panose="02020603050405020304" pitchFamily="18" charset="0"/>
              </a:rPr>
              <a:t>E</a:t>
            </a:r>
            <a:r>
              <a:rPr lang="en-US" altLang="zh-CN" sz="2400" baseline="-25000" dirty="0" smtClean="0">
                <a:cs typeface="Times New Roman" panose="02020603050405020304" pitchFamily="18" charset="0"/>
              </a:rPr>
              <a:t>4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6895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87" y="2341171"/>
            <a:ext cx="8107124" cy="2555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ea"/>
                <a:ea typeface="+mn-ea"/>
              </a:rPr>
              <a:t>Real Data</a:t>
            </a:r>
            <a:endParaRPr lang="en-US" dirty="0">
              <a:latin typeface="+mn-ea"/>
              <a:ea typeface="+mn-ea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088261" y="3886397"/>
            <a:ext cx="0" cy="8139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7508" y="4238673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“Staircase”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" y="2448739"/>
            <a:ext cx="3634210" cy="44092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6" y="1968342"/>
            <a:ext cx="3306703" cy="198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31" y="4700338"/>
            <a:ext cx="3157879" cy="190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矩形 77"/>
          <p:cNvSpPr/>
          <p:nvPr/>
        </p:nvSpPr>
        <p:spPr>
          <a:xfrm>
            <a:off x="7607301" y="3356992"/>
            <a:ext cx="1234722" cy="2618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16909" y="4353971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“Staircase”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5880" y="1628800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“Pearls”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695039" y="3886397"/>
            <a:ext cx="0" cy="81394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矩形 77"/>
          <p:cNvSpPr/>
          <p:nvPr/>
        </p:nvSpPr>
        <p:spPr>
          <a:xfrm>
            <a:off x="3836811" y="4228886"/>
            <a:ext cx="5005211" cy="292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4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Real</a:t>
            </a:r>
            <a:r>
              <a:rPr lang="zh-CN" altLang="en-US" dirty="0" smtClean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Data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Spikes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out-degree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distribution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2689952"/>
            <a:ext cx="5323968" cy="319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7" y="2493163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8" y="4398163"/>
            <a:ext cx="2880000" cy="1735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8763" y="3188718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FF0000"/>
                </a:solidFill>
                <a:cs typeface="Times New Roman" panose="02020603050405020304" pitchFamily="18" charset="0"/>
                <a:sym typeface="Symbol"/>
              </a:rPr>
              <a:t>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51891" y="4869007"/>
            <a:ext cx="606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FF0000"/>
                </a:solidFill>
                <a:cs typeface="Times New Roman" panose="02020603050405020304" pitchFamily="18" charset="0"/>
                <a:sym typeface="Symbol"/>
              </a:rPr>
              <a:t>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7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ea"/>
                <a:ea typeface="+mn-ea"/>
              </a:rPr>
              <a:t>Synthetic Data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</a:t>
            </a:r>
            <a:r>
              <a:rPr lang="en-US" altLang="zh-CN" b="1" dirty="0" smtClean="0"/>
              <a:t>camouflage</a:t>
            </a:r>
            <a:r>
              <a:rPr lang="en-US" altLang="zh-CN" dirty="0" smtClean="0"/>
              <a:t>”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564904"/>
            <a:ext cx="5921022" cy="35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3118" y="3530719"/>
            <a:ext cx="13879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perfect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424485" y="2928407"/>
            <a:ext cx="1157111" cy="6023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ea"/>
                <a:ea typeface="+mn-ea"/>
              </a:rPr>
              <a:t>Synthetic Data</a:t>
            </a:r>
            <a:endParaRPr lang="en-US" dirty="0">
              <a:latin typeface="+mn-ea"/>
              <a:ea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Inject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overlapping </a:t>
            </a:r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91792" y="3513177"/>
            <a:ext cx="13879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perfect</a:t>
            </a:r>
            <a:endParaRPr lang="zh-CN" altLang="en-US" sz="32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18420"/>
            <a:ext cx="59690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1503159" y="2910865"/>
            <a:ext cx="1157111" cy="6023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15404" y="638740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/>
              <a:t>Meng</a:t>
            </a:r>
            <a:r>
              <a:rPr lang="en-US" altLang="zh-CN" sz="1200" b="1" dirty="0"/>
              <a:t> Jiang</a:t>
            </a:r>
            <a:r>
              <a:rPr lang="en-US" altLang="zh-CN" sz="1200" dirty="0"/>
              <a:t>, Peng Cui, Alex </a:t>
            </a:r>
            <a:r>
              <a:rPr lang="en-US" altLang="zh-CN" sz="1200" dirty="0" err="1"/>
              <a:t>Beutel</a:t>
            </a:r>
            <a:r>
              <a:rPr lang="en-US" altLang="zh-CN" sz="1200" dirty="0"/>
              <a:t>, Christos </a:t>
            </a:r>
            <a:r>
              <a:rPr lang="en-US" altLang="zh-CN" sz="1200" dirty="0" err="1"/>
              <a:t>Faloutsos</a:t>
            </a:r>
            <a:r>
              <a:rPr lang="en-US" altLang="zh-CN" sz="1200" dirty="0"/>
              <a:t> and </a:t>
            </a:r>
            <a:r>
              <a:rPr lang="en-US" altLang="zh-CN" sz="1200" dirty="0" err="1"/>
              <a:t>Shiqiang</a:t>
            </a:r>
            <a:r>
              <a:rPr lang="en-US" altLang="zh-CN" sz="1200" dirty="0"/>
              <a:t> Yang. Inferring Strange Behavior from Connectivity Pattern in Social </a:t>
            </a:r>
            <a:r>
              <a:rPr lang="en-US" altLang="zh-CN" sz="1200" dirty="0" err="1"/>
              <a:t>Networks.</a:t>
            </a:r>
            <a:r>
              <a:rPr lang="en-US" altLang="zh-CN" sz="1200" i="1" dirty="0" err="1"/>
              <a:t>The</a:t>
            </a:r>
            <a:r>
              <a:rPr lang="en-US" altLang="zh-CN" sz="1200" i="1" dirty="0"/>
              <a:t> 18th Pacific-Asia Conference on Knowledge Discovery and Data Mining (PAKDD)</a:t>
            </a:r>
            <a:r>
              <a:rPr lang="en-US" altLang="zh-CN" sz="1200" dirty="0"/>
              <a:t>, 2014.</a:t>
            </a:r>
          </a:p>
        </p:txBody>
      </p:sp>
    </p:spTree>
    <p:extLst>
      <p:ext uri="{BB962C8B-B14F-4D97-AF65-F5344CB8AC3E}">
        <p14:creationId xmlns:p14="http://schemas.microsoft.com/office/powerpoint/2010/main" val="340684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Outline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Social contextual recommendation [CIKM’12+TKDE’14]</a:t>
            </a:r>
            <a:endParaRPr lang="en-US" altLang="zh-CN" sz="2400" dirty="0"/>
          </a:p>
          <a:p>
            <a:r>
              <a:rPr lang="en-US" altLang="zh-CN" sz="2400" dirty="0" smtClean="0"/>
              <a:t>Cross-domain social recommendation [CIKM’12]</a:t>
            </a:r>
          </a:p>
          <a:p>
            <a:r>
              <a:rPr lang="en-US" altLang="zh-CN" sz="2400" dirty="0" smtClean="0"/>
              <a:t>Behavior discovery and prediction [KDD’14]</a:t>
            </a:r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Dense bipartite core detection [PAKDD’14]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Zombie follower detection [KDD’14]</a:t>
            </a:r>
          </a:p>
        </p:txBody>
      </p:sp>
      <p:sp>
        <p:nvSpPr>
          <p:cNvPr id="4" name="云形 3"/>
          <p:cNvSpPr/>
          <p:nvPr/>
        </p:nvSpPr>
        <p:spPr>
          <a:xfrm>
            <a:off x="6732240" y="2958976"/>
            <a:ext cx="2304256" cy="1406128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Good user-item links</a:t>
            </a:r>
            <a:endParaRPr lang="zh-CN" altLang="en-US" dirty="0"/>
          </a:p>
        </p:txBody>
      </p:sp>
      <p:sp>
        <p:nvSpPr>
          <p:cNvPr id="6" name="爆炸形 2 5"/>
          <p:cNvSpPr/>
          <p:nvPr/>
        </p:nvSpPr>
        <p:spPr>
          <a:xfrm>
            <a:off x="5580112" y="4509120"/>
            <a:ext cx="2808312" cy="1728192"/>
          </a:xfrm>
          <a:prstGeom prst="irregularSeal2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Bad user-user links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4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  <a:ea typeface="+mn-ea"/>
              </a:rPr>
              <a:t>Buy Twitter Followers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 smtClean="0"/>
              <a:t>(</a:t>
            </a:r>
            <a:r>
              <a:rPr lang="en-US" altLang="zh-CN" sz="2000" b="1" dirty="0"/>
              <a:t>Fake) friends with (Real) benefits</a:t>
            </a:r>
          </a:p>
          <a:p>
            <a:r>
              <a:rPr lang="en-US" altLang="zh-CN" sz="2000" b="1" dirty="0"/>
              <a:t>I paid $5 for 4,000 Twitter followers, and here’s what I </a:t>
            </a:r>
            <a:r>
              <a:rPr lang="en-US" altLang="zh-CN" sz="2000" b="1" dirty="0" smtClean="0"/>
              <a:t>found</a:t>
            </a:r>
          </a:p>
          <a:p>
            <a:r>
              <a:rPr lang="en-US" altLang="zh-CN" sz="2000" dirty="0"/>
              <a:t>https://medium.com/i-data/fake-friends-with-real-benefits-eec8c4693bd3</a:t>
            </a:r>
          </a:p>
          <a:p>
            <a:endParaRPr lang="en-US" altLang="zh-CN" sz="2000" dirty="0"/>
          </a:p>
          <a:p>
            <a:endParaRPr lang="zh-CN" altLang="en-US" dirty="0"/>
          </a:p>
        </p:txBody>
      </p:sp>
      <p:sp>
        <p:nvSpPr>
          <p:cNvPr id="4" name="AutoShape 2" descr="https://d262ilb51hltx0.cloudfront.net/max/700/gradv/29/81/40/1*wZ7XrANFmrdOrbzrXfkgu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429000"/>
            <a:ext cx="5760000" cy="319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41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db2004c003l">
  <a:themeElements>
    <a:clrScheme name="1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1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db2004c003l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db2004c003l">
  <a:themeElements>
    <a:clrScheme name="2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2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db2004c003l">
  <a:themeElements>
    <a:clrScheme name="3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3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cdb2004c003l">
  <a:themeElements>
    <a:clrScheme name="4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4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cdb2004c003l">
  <a:themeElements>
    <a:clrScheme name="5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5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cdb2004c003l">
  <a:themeElements>
    <a:clrScheme name="6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6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cdb2004c003l">
  <a:themeElements>
    <a:clrScheme name="7_cdb2004c003l 1">
      <a:dk1>
        <a:srgbClr val="163794"/>
      </a:dk1>
      <a:lt1>
        <a:srgbClr val="FFFFFF"/>
      </a:lt1>
      <a:dk2>
        <a:srgbClr val="000000"/>
      </a:dk2>
      <a:lt2>
        <a:srgbClr val="C0C0C0"/>
      </a:lt2>
      <a:accent1>
        <a:srgbClr val="009999"/>
      </a:accent1>
      <a:accent2>
        <a:srgbClr val="990000"/>
      </a:accent2>
      <a:accent3>
        <a:srgbClr val="FFFFFF"/>
      </a:accent3>
      <a:accent4>
        <a:srgbClr val="112D7E"/>
      </a:accent4>
      <a:accent5>
        <a:srgbClr val="AACACA"/>
      </a:accent5>
      <a:accent6>
        <a:srgbClr val="8A0000"/>
      </a:accent6>
      <a:hlink>
        <a:srgbClr val="6699FF"/>
      </a:hlink>
      <a:folHlink>
        <a:srgbClr val="969696"/>
      </a:folHlink>
    </a:clrScheme>
    <a:fontScheme name="7_cdb2004c003l">
      <a:majorFont>
        <a:latin typeface="华文中宋"/>
        <a:ea typeface="华文中宋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cdb2004c003l 1">
        <a:dk1>
          <a:srgbClr val="163794"/>
        </a:dk1>
        <a:lt1>
          <a:srgbClr val="FFFFFF"/>
        </a:lt1>
        <a:dk2>
          <a:srgbClr val="000000"/>
        </a:dk2>
        <a:lt2>
          <a:srgbClr val="C0C0C0"/>
        </a:lt2>
        <a:accent1>
          <a:srgbClr val="009999"/>
        </a:accent1>
        <a:accent2>
          <a:srgbClr val="990000"/>
        </a:accent2>
        <a:accent3>
          <a:srgbClr val="FFFFFF"/>
        </a:accent3>
        <a:accent4>
          <a:srgbClr val="112D7E"/>
        </a:accent4>
        <a:accent5>
          <a:srgbClr val="AACACA"/>
        </a:accent5>
        <a:accent6>
          <a:srgbClr val="8A0000"/>
        </a:accent6>
        <a:hlink>
          <a:srgbClr val="66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db2004c003l 2">
        <a:dk1>
          <a:srgbClr val="29698D"/>
        </a:dk1>
        <a:lt1>
          <a:srgbClr val="FFFFFF"/>
        </a:lt1>
        <a:dk2>
          <a:srgbClr val="000000"/>
        </a:dk2>
        <a:lt2>
          <a:srgbClr val="A1BABD"/>
        </a:lt2>
        <a:accent1>
          <a:srgbClr val="FF5050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FFB3B3"/>
        </a:accent5>
        <a:accent6>
          <a:srgbClr val="E78A2D"/>
        </a:accent6>
        <a:hlink>
          <a:srgbClr val="00CC99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7_cdb2004c003l 3">
        <a:dk1>
          <a:srgbClr val="666699"/>
        </a:dk1>
        <a:lt1>
          <a:srgbClr val="FFFFFF"/>
        </a:lt1>
        <a:dk2>
          <a:srgbClr val="000000"/>
        </a:dk2>
        <a:lt2>
          <a:srgbClr val="C0C0C0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清华大学模板</Template>
  <TotalTime>5513</TotalTime>
  <Words>4214</Words>
  <Application>Microsoft Office PowerPoint</Application>
  <PresentationFormat>全屏显示(4:3)</PresentationFormat>
  <Paragraphs>1269</Paragraphs>
  <Slides>126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9</vt:i4>
      </vt:variant>
      <vt:variant>
        <vt:lpstr>幻灯片标题</vt:lpstr>
      </vt:variant>
      <vt:variant>
        <vt:i4>126</vt:i4>
      </vt:variant>
    </vt:vector>
  </HeadingPairs>
  <TitlesOfParts>
    <vt:vector size="135" baseType="lpstr">
      <vt:lpstr>1_cdb2004c003l</vt:lpstr>
      <vt:lpstr>自定义设计方案</vt:lpstr>
      <vt:lpstr>cdb2004c003l</vt:lpstr>
      <vt:lpstr>2_cdb2004c003l</vt:lpstr>
      <vt:lpstr>3_cdb2004c003l</vt:lpstr>
      <vt:lpstr>4_cdb2004c003l</vt:lpstr>
      <vt:lpstr>5_cdb2004c003l</vt:lpstr>
      <vt:lpstr>6_cdb2004c003l</vt:lpstr>
      <vt:lpstr>7_cdb2004c003l</vt:lpstr>
      <vt:lpstr>User Behavior Analysis in Social Networks: Pattern Discovery, Prediction and Anomaly Detection</vt:lpstr>
      <vt:lpstr>My Group in Tsinghua </vt:lpstr>
      <vt:lpstr>Social-sensed Multimedia Computing</vt:lpstr>
      <vt:lpstr>Social-sensed Multimedia Computing</vt:lpstr>
      <vt:lpstr>My Research Interests</vt:lpstr>
      <vt:lpstr>My Research Interests</vt:lpstr>
      <vt:lpstr>My Research Interests</vt:lpstr>
      <vt:lpstr>My Research Interests</vt:lpstr>
      <vt:lpstr>My Research Interests</vt:lpstr>
      <vt:lpstr>My Research Interests</vt:lpstr>
      <vt:lpstr>My Research Interests</vt:lpstr>
      <vt:lpstr>My Research Interests</vt:lpstr>
      <vt:lpstr>My Research Interests</vt:lpstr>
      <vt:lpstr>My Research Interests</vt:lpstr>
      <vt:lpstr>My Research Interests</vt:lpstr>
      <vt:lpstr>My Research Interests</vt:lpstr>
      <vt:lpstr>My Research Interests</vt:lpstr>
      <vt:lpstr>My Research Interests</vt:lpstr>
      <vt:lpstr>Outline</vt:lpstr>
      <vt:lpstr>Outline</vt:lpstr>
      <vt:lpstr>Social Recommendation</vt:lpstr>
      <vt:lpstr>Social Contextual Information</vt:lpstr>
      <vt:lpstr>Related Works</vt:lpstr>
      <vt:lpstr>Related Works</vt:lpstr>
      <vt:lpstr>Related Works</vt:lpstr>
      <vt:lpstr>Related Works</vt:lpstr>
      <vt:lpstr>User Intention of Adopting Messages</vt:lpstr>
      <vt:lpstr>User Intention of Adopting Messages</vt:lpstr>
      <vt:lpstr>User Intention of Adopting Messages</vt:lpstr>
      <vt:lpstr>Framework: Social Contextual Factors</vt:lpstr>
      <vt:lpstr>Framework: Social Contextual Factors</vt:lpstr>
      <vt:lpstr>ContextMF Algorithm</vt:lpstr>
      <vt:lpstr>New Users and New Items Coming</vt:lpstr>
      <vt:lpstr>Effectiveness in Predicting Adoptions</vt:lpstr>
      <vt:lpstr>Effectiveness in Predicting Adoptions</vt:lpstr>
      <vt:lpstr>Efficiency in Incremental Data</vt:lpstr>
      <vt:lpstr>Outline</vt:lpstr>
      <vt:lpstr>Social Recommendation</vt:lpstr>
      <vt:lpstr>Social Recommendation</vt:lpstr>
      <vt:lpstr>Social Recommendation</vt:lpstr>
      <vt:lpstr>Social Recommendation</vt:lpstr>
      <vt:lpstr>Social Recommendation</vt:lpstr>
      <vt:lpstr>Hybrid Random Walk</vt:lpstr>
      <vt:lpstr>Social Recommendation</vt:lpstr>
      <vt:lpstr>Social Recommendation</vt:lpstr>
      <vt:lpstr>Data Set</vt:lpstr>
      <vt:lpstr>Good to Transfer?</vt:lpstr>
      <vt:lpstr>Good to Transfer?</vt:lpstr>
      <vt:lpstr>Good to Transfer? More Insights!</vt:lpstr>
      <vt:lpstr>Outline</vt:lpstr>
      <vt:lpstr>Human Behavior Pattern</vt:lpstr>
      <vt:lpstr>Human Behavior Pattern</vt:lpstr>
      <vt:lpstr>Human Behavior Pattern</vt:lpstr>
      <vt:lpstr>Human Behavior Pattern</vt:lpstr>
      <vt:lpstr>Human Behavior Pattern</vt:lpstr>
      <vt:lpstr>Human Behavior Pattern</vt:lpstr>
      <vt:lpstr>Human Behavior Pattern</vt:lpstr>
      <vt:lpstr>Human Behavior Pattern</vt:lpstr>
      <vt:lpstr>FEMA: Flexible Evolutionary Multi-faceted Analysis</vt:lpstr>
      <vt:lpstr>FEMA Algorithm</vt:lpstr>
      <vt:lpstr>Leveraging Multi-faceted Information</vt:lpstr>
      <vt:lpstr>Leveraging Multi-faceted Information</vt:lpstr>
      <vt:lpstr>Leveraging Flexible Regularizations</vt:lpstr>
      <vt:lpstr>Leveraging Flexible Regularizations</vt:lpstr>
      <vt:lpstr>Efficiency, Loss and Parameters</vt:lpstr>
      <vt:lpstr>First Cluster in MAS DM set</vt:lpstr>
      <vt:lpstr>First Cluster in MAS DM set</vt:lpstr>
      <vt:lpstr>First Cluster in MAS DM set</vt:lpstr>
      <vt:lpstr>First Two Clusters in Tencent Weibo set</vt:lpstr>
      <vt:lpstr>First Two Clusters in Tencent Weibo set</vt:lpstr>
      <vt:lpstr>Demo: www.meng-jiang.com</vt:lpstr>
      <vt:lpstr>Outline</vt:lpstr>
      <vt:lpstr>Strange Behavior/Connectivity Patterns</vt:lpstr>
      <vt:lpstr>Strange Behavior/Connectivity Patterns</vt:lpstr>
      <vt:lpstr>Strange Behavior/Connectivity Patterns</vt:lpstr>
      <vt:lpstr>Strange Behavior/Connectivity Patterns</vt:lpstr>
      <vt:lpstr>Strange Behavior/Connectivity Patterns</vt:lpstr>
      <vt:lpstr>Strange Behavior/Connectivity Patterns</vt:lpstr>
      <vt:lpstr>Strange Behavior/Connectivity Patterns</vt:lpstr>
      <vt:lpstr>SVD Reminder</vt:lpstr>
      <vt:lpstr>Lockstep and Spectral Subspace Plot</vt:lpstr>
      <vt:lpstr>Lockstep and Spectral Subspace Plot</vt:lpstr>
      <vt:lpstr>Lockstep and Spectral Subspace Plot</vt:lpstr>
      <vt:lpstr>Lockstep and Spectral Subspace Plot</vt:lpstr>
      <vt:lpstr>Lockstep and Spectral Subspace Plot</vt:lpstr>
      <vt:lpstr>Lockstep and Spectral Subspace Plot</vt:lpstr>
      <vt:lpstr>Lockstep and Spectral Subspace Plot</vt:lpstr>
      <vt:lpstr>Algorithm</vt:lpstr>
      <vt:lpstr>Automatically Spot “Rays” and “Pearls”</vt:lpstr>
      <vt:lpstr>BP-based Algorithm</vt:lpstr>
      <vt:lpstr>Real Data</vt:lpstr>
      <vt:lpstr>Real Data</vt:lpstr>
      <vt:lpstr>Real Data</vt:lpstr>
      <vt:lpstr>Real Data</vt:lpstr>
      <vt:lpstr>Real Data</vt:lpstr>
      <vt:lpstr>Synthetic Data</vt:lpstr>
      <vt:lpstr>Synthetic Data</vt:lpstr>
      <vt:lpstr>Outline</vt:lpstr>
      <vt:lpstr>Buy Twitter Followers</vt:lpstr>
      <vt:lpstr>Buy Twitter Followers</vt:lpstr>
      <vt:lpstr>Buy Twitter Followers</vt:lpstr>
      <vt:lpstr>Buy Twitter Followers</vt:lpstr>
      <vt:lpstr>Zombie Follower Detection</vt:lpstr>
      <vt:lpstr>Out-degree Distribution</vt:lpstr>
      <vt:lpstr>Out-degree Distribution</vt:lpstr>
      <vt:lpstr>Out-degree Distribution</vt:lpstr>
      <vt:lpstr>What We Have…</vt:lpstr>
      <vt:lpstr>Zombie Follower Detection</vt:lpstr>
      <vt:lpstr>Zombie Follower Detection</vt:lpstr>
      <vt:lpstr>Zombie Follower Detection</vt:lpstr>
      <vt:lpstr>Zombie Follower Detection</vt:lpstr>
      <vt:lpstr>Zombie Follower Detection</vt:lpstr>
      <vt:lpstr>Graph-based Feature Space</vt:lpstr>
      <vt:lpstr>Compare Zombie Follower and Normal User</vt:lpstr>
      <vt:lpstr>Suspicious Behavior Pattern</vt:lpstr>
      <vt:lpstr>Synchronicity-Normality Plot</vt:lpstr>
      <vt:lpstr>Goal 1: Do we catch the anomalies?</vt:lpstr>
      <vt:lpstr>Goal 1: Do we catch the anomalies?</vt:lpstr>
      <vt:lpstr>Goal 1: Do we catch the anomalies?</vt:lpstr>
      <vt:lpstr>Goal 2: Do we catch suspicious users?</vt:lpstr>
      <vt:lpstr>Goal 3: Is CatchSync anti-camouflage?</vt:lpstr>
      <vt:lpstr>Goal 3: Is CatchSync anti-camouflage?</vt:lpstr>
      <vt:lpstr>Outline</vt:lpstr>
      <vt:lpstr>References</vt:lpstr>
      <vt:lpstr>Acknowledgements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</cp:lastModifiedBy>
  <cp:revision>2763</cp:revision>
  <dcterms:created xsi:type="dcterms:W3CDTF">2013-09-23T05:34:26Z</dcterms:created>
  <dcterms:modified xsi:type="dcterms:W3CDTF">2014-07-06T15:01:12Z</dcterms:modified>
</cp:coreProperties>
</file>